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49" r:id="rId2"/>
    <p:sldId id="354" r:id="rId3"/>
    <p:sldId id="371" r:id="rId4"/>
    <p:sldId id="372" r:id="rId5"/>
    <p:sldId id="374" r:id="rId6"/>
    <p:sldId id="385" r:id="rId7"/>
    <p:sldId id="375" r:id="rId8"/>
    <p:sldId id="386" r:id="rId9"/>
  </p:sldIdLst>
  <p:sldSz cx="12192000" cy="6858000"/>
  <p:notesSz cx="6858000" cy="9144000"/>
  <p:embeddedFontLst>
    <p:embeddedFont>
      <p:font typeface="汉仪润圆-65简" charset="-122"/>
      <p:regular r:id="rId12"/>
    </p:embeddedFont>
    <p:embeddedFont>
      <p:font typeface="微软雅黑" pitchFamily="34" charset="-122"/>
      <p:regular r:id="rId13"/>
      <p:bold r:id="rId14"/>
    </p:embeddedFont>
  </p:embeddedFontLst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9694"/>
    <a:srgbClr val="5E4578"/>
    <a:srgbClr val="60487A"/>
    <a:srgbClr val="6F5789"/>
    <a:srgbClr val="6B5385"/>
    <a:srgbClr val="D28C11"/>
    <a:srgbClr val="DBF5F6"/>
    <a:srgbClr val="4AB5D5"/>
    <a:srgbClr val="FF8B84"/>
    <a:srgbClr val="BB8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-644" y="-104"/>
      </p:cViewPr>
      <p:guideLst>
        <p:guide orient="horz" pos="221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汉仪润圆-65简" panose="02010600030101010101" pitchFamily="18" charset="-122"/>
              <a:ea typeface="汉仪润圆-65简" panose="02010600030101010101" pitchFamily="18" charset="-122"/>
              <a:cs typeface="汉仪润圆-65简" panose="02010600030101010101" pitchFamily="18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汉仪润圆-65简" panose="02010600030101010101" pitchFamily="18" charset="-122"/>
              </a:rPr>
              <a:pPr/>
              <a:t>2024/4/2</a:t>
            </a:fld>
            <a:endParaRPr lang="zh-CN" altLang="en-US">
              <a:cs typeface="汉仪润圆-65简" panose="02010600030101010101" pitchFamily="18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汉仪润圆-65简" panose="02010600030101010101" pitchFamily="18" charset="-122"/>
              <a:ea typeface="汉仪润圆-65简" panose="02010600030101010101" pitchFamily="18" charset="-122"/>
              <a:cs typeface="汉仪润圆-65简" panose="02010600030101010101" pitchFamily="18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汉仪润圆-65简" panose="02010600030101010101" pitchFamily="18" charset="-122"/>
              </a:rPr>
              <a:pPr/>
              <a:t>‹#›</a:t>
            </a:fld>
            <a:endParaRPr lang="zh-CN" altLang="en-US">
              <a:cs typeface="汉仪润圆-65简" panose="02010600030101010101" pitchFamily="18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润圆-65简" panose="02010600030101010101" pitchFamily="18" charset="-122"/>
                <a:ea typeface="汉仪润圆-65简" panose="02010600030101010101" pitchFamily="18" charset="-122"/>
                <a:cs typeface="汉仪润圆-65简" panose="02010600030101010101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润圆-65简" panose="02010600030101010101" pitchFamily="18" charset="-122"/>
                <a:ea typeface="汉仪润圆-65简" panose="02010600030101010101" pitchFamily="18" charset="-122"/>
                <a:cs typeface="汉仪润圆-65简" panose="02010600030101010101" pitchFamily="18" charset="-122"/>
              </a:defRPr>
            </a:lvl1pPr>
          </a:lstStyle>
          <a:p>
            <a:fld id="{52A7A8E6-2B6E-43D1-A67C-639F917BCA3D}" type="datetimeFigureOut">
              <a:rPr lang="zh-CN" altLang="en-US" smtClean="0"/>
              <a:pPr/>
              <a:t>2024/4/2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润圆-65简" panose="02010600030101010101" pitchFamily="18" charset="-122"/>
                <a:ea typeface="汉仪润圆-65简" panose="02010600030101010101" pitchFamily="18" charset="-122"/>
                <a:cs typeface="汉仪润圆-65简" panose="02010600030101010101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润圆-65简" panose="02010600030101010101" pitchFamily="18" charset="-122"/>
                <a:ea typeface="汉仪润圆-65简" panose="02010600030101010101" pitchFamily="18" charset="-122"/>
                <a:cs typeface="汉仪润圆-65简" panose="02010600030101010101" pitchFamily="18" charset="-122"/>
              </a:defRPr>
            </a:lvl1pPr>
          </a:lstStyle>
          <a:p>
            <a:fld id="{B2B905D4-827C-4148-B7A2-BD99F4484BE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润圆-65简" panose="02010600030101010101" pitchFamily="18" charset="-122"/>
        <a:ea typeface="汉仪润圆-65简" panose="02010600030101010101" pitchFamily="18" charset="-122"/>
        <a:cs typeface="汉仪润圆-65简" panose="02010600030101010101" pitchFamily="18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润圆-65简" panose="02010600030101010101" pitchFamily="18" charset="-122"/>
        <a:ea typeface="汉仪润圆-65简" panose="02010600030101010101" pitchFamily="18" charset="-122"/>
        <a:cs typeface="汉仪润圆-65简" panose="02010600030101010101" pitchFamily="18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润圆-65简" panose="02010600030101010101" pitchFamily="18" charset="-122"/>
        <a:ea typeface="汉仪润圆-65简" panose="02010600030101010101" pitchFamily="18" charset="-122"/>
        <a:cs typeface="汉仪润圆-65简" panose="02010600030101010101" pitchFamily="18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润圆-65简" panose="02010600030101010101" pitchFamily="18" charset="-122"/>
        <a:ea typeface="汉仪润圆-65简" panose="02010600030101010101" pitchFamily="18" charset="-122"/>
        <a:cs typeface="汉仪润圆-65简" panose="02010600030101010101" pitchFamily="18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润圆-65简" panose="02010600030101010101" pitchFamily="18" charset="-122"/>
        <a:ea typeface="汉仪润圆-65简" panose="02010600030101010101" pitchFamily="18" charset="-122"/>
        <a:cs typeface="汉仪润圆-65简" panose="02010600030101010101" pitchFamily="18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905D4-827C-4148-B7A2-BD99F4484BE6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905D4-827C-4148-B7A2-BD99F4484BE6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905D4-827C-4148-B7A2-BD99F4484BE6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905D4-827C-4148-B7A2-BD99F4484BE6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905D4-827C-4148-B7A2-BD99F4484BE6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905D4-827C-4148-B7A2-BD99F4484BE6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905D4-827C-4148-B7A2-BD99F4484BE6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905D4-827C-4148-B7A2-BD99F4484BE6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c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3" y="3"/>
            <a:ext cx="12191997" cy="685799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 dirty="0">
              <a:cs typeface="汉仪润圆-65简" panose="0201060003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6094"/>
          <a:stretch>
            <a:fillRect/>
          </a:stretch>
        </p:blipFill>
        <p:spPr>
          <a:xfrm>
            <a:off x="4400553" y="3"/>
            <a:ext cx="7791447" cy="6857997"/>
          </a:xfrm>
          <a:custGeom>
            <a:avLst/>
            <a:gdLst>
              <a:gd name="connsiteX0" fmla="*/ 0 w 7791447"/>
              <a:gd name="connsiteY0" fmla="*/ 0 h 6857997"/>
              <a:gd name="connsiteX1" fmla="*/ 7791447 w 7791447"/>
              <a:gd name="connsiteY1" fmla="*/ 0 h 6857997"/>
              <a:gd name="connsiteX2" fmla="*/ 7791447 w 7791447"/>
              <a:gd name="connsiteY2" fmla="*/ 6857997 h 6857997"/>
              <a:gd name="connsiteX3" fmla="*/ 0 w 7791447"/>
              <a:gd name="connsiteY3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91447" h="6857997">
                <a:moveTo>
                  <a:pt x="0" y="0"/>
                </a:moveTo>
                <a:lnTo>
                  <a:pt x="7791447" y="0"/>
                </a:lnTo>
                <a:lnTo>
                  <a:pt x="7791447" y="6857997"/>
                </a:lnTo>
                <a:lnTo>
                  <a:pt x="0" y="6857997"/>
                </a:lnTo>
                <a:close/>
              </a:path>
            </a:pathLst>
          </a:custGeom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0772"/>
          <a:stretch>
            <a:fillRect/>
          </a:stretch>
        </p:blipFill>
        <p:spPr>
          <a:xfrm>
            <a:off x="0" y="3"/>
            <a:ext cx="6305550" cy="6857997"/>
          </a:xfrm>
          <a:custGeom>
            <a:avLst/>
            <a:gdLst>
              <a:gd name="connsiteX0" fmla="*/ 0 w 2344332"/>
              <a:gd name="connsiteY0" fmla="*/ 0 h 6857997"/>
              <a:gd name="connsiteX1" fmla="*/ 2344332 w 2344332"/>
              <a:gd name="connsiteY1" fmla="*/ 0 h 6857997"/>
              <a:gd name="connsiteX2" fmla="*/ 2344332 w 2344332"/>
              <a:gd name="connsiteY2" fmla="*/ 6857997 h 6857997"/>
              <a:gd name="connsiteX3" fmla="*/ 0 w 2344332"/>
              <a:gd name="connsiteY3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332" h="6857997">
                <a:moveTo>
                  <a:pt x="0" y="0"/>
                </a:moveTo>
                <a:lnTo>
                  <a:pt x="2344332" y="0"/>
                </a:lnTo>
                <a:lnTo>
                  <a:pt x="2344332" y="6857997"/>
                </a:lnTo>
                <a:lnTo>
                  <a:pt x="0" y="6857997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汉仪润圆-65简" panose="02010600030101010101" pitchFamily="18" charset="-122"/>
              </a:defRPr>
            </a:lvl1pPr>
          </a:lstStyle>
          <a:p>
            <a:fld id="{8FB98692-AB0B-439B-9FDD-7EA4560080D7}" type="datetimeFigureOut">
              <a:rPr lang="zh-CN" altLang="en-US" smtClean="0"/>
              <a:pPr/>
              <a:t>2024/4/2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汉仪润圆-65简" panose="02010600030101010101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汉仪润圆-65简" panose="02010600030101010101" pitchFamily="18" charset="-122"/>
              </a:defRPr>
            </a:lvl1pPr>
          </a:lstStyle>
          <a:p>
            <a:fld id="{87F8A499-5351-4113-8C01-EE5D50C53C1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汉仪润圆-65简" panose="02010600030101010101" pitchFamily="18" charset="-122"/>
          <a:ea typeface="汉仪润圆-65简" panose="02010600030101010101" pitchFamily="18" charset="-122"/>
          <a:cs typeface="汉仪润圆-65简" panose="02010600030101010101" pitchFamily="18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汉仪润圆-65简" panose="02010600030101010101" pitchFamily="18" charset="-122"/>
          <a:ea typeface="汉仪润圆-65简" panose="02010600030101010101" pitchFamily="18" charset="-122"/>
          <a:cs typeface="汉仪润圆-65简" panose="02010600030101010101" pitchFamily="18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汉仪润圆-65简" panose="02010600030101010101" pitchFamily="18" charset="-122"/>
          <a:ea typeface="汉仪润圆-65简" panose="02010600030101010101" pitchFamily="18" charset="-122"/>
          <a:cs typeface="汉仪润圆-65简" panose="02010600030101010101" pitchFamily="18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汉仪润圆-65简" panose="02010600030101010101" pitchFamily="18" charset="-122"/>
          <a:ea typeface="汉仪润圆-65简" panose="02010600030101010101" pitchFamily="18" charset="-122"/>
          <a:cs typeface="汉仪润圆-65简" panose="02010600030101010101" pitchFamily="18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汉仪润圆-65简" panose="02010600030101010101" pitchFamily="18" charset="-122"/>
          <a:ea typeface="汉仪润圆-65简" panose="02010600030101010101" pitchFamily="18" charset="-122"/>
          <a:cs typeface="汉仪润圆-65简" panose="02010600030101010101" pitchFamily="18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汉仪润圆-65简" panose="02010600030101010101" pitchFamily="18" charset="-122"/>
          <a:ea typeface="汉仪润圆-65简" panose="02010600030101010101" pitchFamily="18" charset="-122"/>
          <a:cs typeface="汉仪润圆-65简" panose="02010600030101010101" pitchFamily="18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7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5.png"/><Relationship Id="rId5" Type="http://schemas.openxmlformats.org/officeDocument/2006/relationships/tags" Target="../tags/tag6.xml"/><Relationship Id="rId10" Type="http://schemas.openxmlformats.org/officeDocument/2006/relationships/image" Target="../media/image4.png"/><Relationship Id="rId4" Type="http://schemas.openxmlformats.org/officeDocument/2006/relationships/tags" Target="../tags/tag5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image" Target="../media/image11.png"/><Relationship Id="rId3" Type="http://schemas.openxmlformats.org/officeDocument/2006/relationships/tags" Target="../tags/tag10.xml"/><Relationship Id="rId21" Type="http://schemas.openxmlformats.org/officeDocument/2006/relationships/slideLayout" Target="../slideLayouts/slideLayout5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image" Target="../media/image10.png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image" Target="../media/image9.png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image" Target="../media/image8.png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image" Target="../media/image10.pn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9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32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3" Type="http://schemas.openxmlformats.org/officeDocument/2006/relationships/tags" Target="../tags/tag39.xml"/><Relationship Id="rId21" Type="http://schemas.openxmlformats.org/officeDocument/2006/relationships/slideLayout" Target="../slideLayouts/slideLayout5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5" Type="http://schemas.openxmlformats.org/officeDocument/2006/relationships/image" Target="../media/image13.png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image" Target="../media/image10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image" Target="../media/image9.png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image" Target="../media/image14.png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10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../media/image9.png"/><Relationship Id="rId5" Type="http://schemas.openxmlformats.org/officeDocument/2006/relationships/tags" Target="../tags/tag61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60.xml"/><Relationship Id="rId9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3" Type="http://schemas.openxmlformats.org/officeDocument/2006/relationships/tags" Target="../tags/tag67.xml"/><Relationship Id="rId21" Type="http://schemas.openxmlformats.org/officeDocument/2006/relationships/notesSlide" Target="../notesSlides/notesSlide7.xml"/><Relationship Id="rId7" Type="http://schemas.openxmlformats.org/officeDocument/2006/relationships/tags" Target="../tags/tag71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image" Target="../media/image16.png"/><Relationship Id="rId2" Type="http://schemas.openxmlformats.org/officeDocument/2006/relationships/tags" Target="../tags/tag66.xml"/><Relationship Id="rId16" Type="http://schemas.openxmlformats.org/officeDocument/2006/relationships/tags" Target="../tags/tag80.xml"/><Relationship Id="rId20" Type="http://schemas.openxmlformats.org/officeDocument/2006/relationships/slideLayout" Target="../slideLayouts/slideLayout5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24" Type="http://schemas.openxmlformats.org/officeDocument/2006/relationships/image" Target="../media/image15.png"/><Relationship Id="rId5" Type="http://schemas.openxmlformats.org/officeDocument/2006/relationships/tags" Target="../tags/tag69.xml"/><Relationship Id="rId15" Type="http://schemas.openxmlformats.org/officeDocument/2006/relationships/tags" Target="../tags/tag79.xml"/><Relationship Id="rId23" Type="http://schemas.openxmlformats.org/officeDocument/2006/relationships/image" Target="../media/image10.png"/><Relationship Id="rId10" Type="http://schemas.openxmlformats.org/officeDocument/2006/relationships/tags" Target="../tags/tag74.xml"/><Relationship Id="rId19" Type="http://schemas.openxmlformats.org/officeDocument/2006/relationships/tags" Target="../tags/tag83.xml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tags" Target="../tags/tag78.xml"/><Relationship Id="rId2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文本框 10"/>
          <p:cNvSpPr txBox="1"/>
          <p:nvPr/>
        </p:nvSpPr>
        <p:spPr>
          <a:xfrm>
            <a:off x="1012463" y="2324141"/>
            <a:ext cx="5948174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l"/>
            <a:r>
              <a:rPr lang="zh-CN" altLang="en-US" sz="8800" dirty="0" smtClean="0">
                <a:solidFill>
                  <a:srgbClr val="2F1D67"/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操作手册</a:t>
            </a:r>
            <a:endParaRPr lang="zh-CN" altLang="en-US" sz="8800" dirty="0">
              <a:solidFill>
                <a:srgbClr val="2F1D67"/>
              </a:solidFill>
              <a:latin typeface="汉仪润圆-65简" panose="02010600030101010101" pitchFamily="18" charset="-122"/>
              <a:ea typeface="汉仪润圆-65简" panose="02010600030101010101" pitchFamily="18" charset="-122"/>
              <a:cs typeface="+mn-ea"/>
              <a:sym typeface="汉仪润圆-65简" panose="02010600030101010101" pitchFamily="18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147865" y="4435554"/>
            <a:ext cx="2124203" cy="529193"/>
          </a:xfrm>
          <a:prstGeom prst="roundRect">
            <a:avLst>
              <a:gd name="adj" fmla="val 50000"/>
            </a:avLst>
          </a:prstGeom>
          <a:solidFill>
            <a:srgbClr val="2F1D6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524479"/>
              </a:solidFill>
              <a:latin typeface="汉仪润圆-65简" panose="02010600030101010101" pitchFamily="18" charset="-122"/>
              <a:ea typeface="汉仪润圆-65简" panose="02010600030101010101" pitchFamily="18" charset="-122"/>
              <a:cs typeface="+mn-ea"/>
              <a:sym typeface="汉仪润圆-65简" panose="02010600030101010101" pitchFamily="18" charset="-122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1105535" y="3729355"/>
            <a:ext cx="3476625" cy="356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defTabSz="914400">
              <a:buNone/>
            </a:pPr>
            <a:r>
              <a:rPr lang="zh-CN" sz="1600" cap="all" dirty="0" smtClean="0">
                <a:solidFill>
                  <a:srgbClr val="2F1D67"/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慈溪市人力资源和社会保障局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72348" y="4524327"/>
            <a:ext cx="147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开始阅读</a:t>
            </a:r>
            <a:endParaRPr lang="en-US" altLang="zh-CN" dirty="0">
              <a:solidFill>
                <a:schemeClr val="bg1"/>
              </a:solidFill>
              <a:latin typeface="汉仪润圆-65简" panose="02010600030101010101" pitchFamily="18" charset="-122"/>
              <a:ea typeface="汉仪润圆-65简" panose="02010600030101010101" pitchFamily="18" charset="-122"/>
              <a:cs typeface="+mn-ea"/>
              <a:sym typeface="汉仪润圆-65简" panose="02010600030101010101" pitchFamily="18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40765" y="1553210"/>
            <a:ext cx="6137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l"/>
            <a:r>
              <a:rPr lang="zh-CN" altLang="en-US" sz="28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慈溪市引进人才子女入学事项申报</a:t>
            </a:r>
            <a:endParaRPr lang="zh-CN" altLang="en-US" sz="2800" dirty="0">
              <a:solidFill>
                <a:srgbClr val="2F1D67"/>
              </a:solidFill>
              <a:latin typeface="汉仪润圆-65简" panose="02010600030101010101" pitchFamily="18" charset="-122"/>
              <a:ea typeface="汉仪润圆-65简" panose="02010600030101010101" pitchFamily="18" charset="-122"/>
              <a:cs typeface="+mn-ea"/>
              <a:sym typeface="汉仪润圆-65简" panose="02010600030101010101" pitchFamily="18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157280" y="2275565"/>
            <a:ext cx="630135" cy="0"/>
          </a:xfrm>
          <a:prstGeom prst="line">
            <a:avLst/>
          </a:prstGeom>
          <a:ln w="28575">
            <a:solidFill>
              <a:srgbClr val="6A5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8547100" y="2919413"/>
            <a:ext cx="1593850" cy="750887"/>
          </a:xfrm>
          <a:prstGeom prst="rect">
            <a:avLst/>
          </a:prstGeom>
          <a:gradFill>
            <a:gsLst>
              <a:gs pos="28000">
                <a:srgbClr val="60487A"/>
              </a:gs>
              <a:gs pos="100000">
                <a:srgbClr val="6F5789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润圆-65简" panose="0201060003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47100" y="2940913"/>
            <a:ext cx="2866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l"/>
            <a:r>
              <a:rPr lang="zh-CN" altLang="en-US" sz="3600" dirty="0" smtClean="0"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指南</a:t>
            </a:r>
            <a:endParaRPr lang="zh-CN" altLang="en-US" sz="3600" dirty="0">
              <a:latin typeface="汉仪润圆-65简" panose="02010600030101010101" pitchFamily="18" charset="-122"/>
              <a:ea typeface="汉仪润圆-65简" panose="02010600030101010101" pitchFamily="18" charset="-122"/>
              <a:cs typeface="+mn-ea"/>
              <a:sym typeface="汉仪润圆-65简" panose="02010600030101010101" pitchFamily="18" charset="-122"/>
            </a:endParaRPr>
          </a:p>
        </p:txBody>
      </p:sp>
      <p:pic>
        <p:nvPicPr>
          <p:cNvPr id="4" name="图片 3" descr="icon-慈溪人才码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8435" y="48895"/>
            <a:ext cx="1609090" cy="1609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5725" y="513715"/>
            <a:ext cx="89693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</a:defRPr>
            </a:lvl1pPr>
          </a:lstStyle>
          <a:p>
            <a:r>
              <a:rPr lang="zh-CN" altLang="en-US" sz="3600" dirty="0">
                <a:sym typeface="汉仪润圆-65简" panose="02010600030101010101" pitchFamily="18" charset="-122"/>
              </a:rPr>
              <a:t>一、浙里办</a:t>
            </a:r>
            <a:r>
              <a:rPr lang="en-US" altLang="zh-CN" sz="3600" dirty="0">
                <a:sym typeface="汉仪润圆-65简" panose="02010600030101010101" pitchFamily="18" charset="-122"/>
              </a:rPr>
              <a:t>APP</a:t>
            </a:r>
            <a:r>
              <a:rPr lang="zh-CN" altLang="en-US" sz="3600" dirty="0">
                <a:sym typeface="汉仪润圆-65简" panose="02010600030101010101" pitchFamily="18" charset="-122"/>
              </a:rPr>
              <a:t>申报入口</a:t>
            </a:r>
            <a:r>
              <a:rPr lang="en-US" altLang="zh-CN" sz="3600" dirty="0">
                <a:sym typeface="汉仪润圆-65简" panose="02010600030101010101" pitchFamily="18" charset="-122"/>
              </a:rPr>
              <a:t>-</a:t>
            </a:r>
            <a:r>
              <a:rPr lang="zh-CN" altLang="en-US" sz="3600" dirty="0">
                <a:sym typeface="汉仪润圆-65简" panose="02010600030101010101" pitchFamily="18" charset="-122"/>
              </a:rPr>
              <a:t>慈溪人才码平台</a:t>
            </a: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4877435" y="1552575"/>
            <a:ext cx="2008231" cy="4042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0" name="图片 9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90800" y="1552893"/>
            <a:ext cx="2008800" cy="40428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pic>
        <p:nvPicPr>
          <p:cNvPr id="102" name="图片 10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41935" y="1552893"/>
            <a:ext cx="2008800" cy="40428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3" name="矩形 2"/>
          <p:cNvSpPr/>
          <p:nvPr/>
        </p:nvSpPr>
        <p:spPr>
          <a:xfrm>
            <a:off x="241935" y="5764530"/>
            <a:ext cx="2023110" cy="897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/>
              <a:t>浙里办</a:t>
            </a:r>
            <a:r>
              <a:rPr lang="en-US" altLang="zh-CN" sz="1400"/>
              <a:t>APP</a:t>
            </a:r>
            <a:r>
              <a:rPr lang="zh-CN" altLang="en-US" sz="1400"/>
              <a:t>搜索</a:t>
            </a:r>
            <a:r>
              <a:rPr lang="en-US" altLang="zh-CN" sz="1400"/>
              <a:t>“</a:t>
            </a:r>
            <a:r>
              <a:rPr lang="zh-CN" altLang="en-US" sz="1400"/>
              <a:t>浙里人才之家</a:t>
            </a:r>
            <a:r>
              <a:rPr lang="en-US" altLang="zh-CN" sz="1400"/>
              <a:t>”</a:t>
            </a:r>
            <a:r>
              <a:rPr lang="zh-CN" altLang="en-US" sz="1400"/>
              <a:t>，需提前完成浙里办高级实名注册</a:t>
            </a: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576195" y="5764530"/>
            <a:ext cx="2023110" cy="608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400"/>
              <a:t>点击人才码申领选择宁波</a:t>
            </a:r>
          </a:p>
        </p:txBody>
      </p:sp>
      <p:pic>
        <p:nvPicPr>
          <p:cNvPr id="7" name="图片 6"/>
          <p:cNvPicPr/>
          <p:nvPr>
            <p:custDataLst>
              <p:tags r:id="rId3"/>
            </p:custDataLst>
          </p:nvPr>
        </p:nvPicPr>
        <p:blipFill>
          <a:blip r:embed="rId12" cstate="print"/>
          <a:srcRect l="-2497" b="29467"/>
          <a:stretch>
            <a:fillRect/>
          </a:stretch>
        </p:blipFill>
        <p:spPr>
          <a:xfrm>
            <a:off x="7164070" y="1553210"/>
            <a:ext cx="2008800" cy="4042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4860290" y="5764530"/>
            <a:ext cx="2023110" cy="897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400"/>
              <a:t>申领宁波人才码后在</a:t>
            </a:r>
            <a:r>
              <a:rPr lang="zh-CN" sz="1400">
                <a:sym typeface="+mn-ea"/>
              </a:rPr>
              <a:t>宁波人才码首页</a:t>
            </a:r>
            <a:r>
              <a:rPr lang="en-US" altLang="zh-CN" sz="1400">
                <a:sym typeface="+mn-ea"/>
              </a:rPr>
              <a:t>-</a:t>
            </a:r>
            <a:r>
              <a:rPr lang="zh-CN" altLang="en-US" sz="1400">
                <a:sym typeface="+mn-ea"/>
              </a:rPr>
              <a:t>区县专区点击慈溪人才码</a:t>
            </a:r>
            <a:endParaRPr lang="zh-CN" altLang="en-US" sz="1400"/>
          </a:p>
          <a:p>
            <a:pPr algn="ctr"/>
            <a:endParaRPr lang="zh-CN" sz="1400"/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7164070" y="5764530"/>
            <a:ext cx="2023110" cy="897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400"/>
              <a:t>申领慈溪人才码，信息自动抓取无需重复填写，只需补充单位所在街道信息即可</a:t>
            </a:r>
            <a:endParaRPr lang="en-US" altLang="zh-CN" sz="1400"/>
          </a:p>
        </p:txBody>
      </p:sp>
      <p:pic>
        <p:nvPicPr>
          <p:cNvPr id="11" name="图片 1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12935" y="1553210"/>
            <a:ext cx="2008800" cy="4042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9516745" y="5764530"/>
            <a:ext cx="2023110" cy="897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400"/>
              <a:t>进入慈溪人才码首页</a:t>
            </a:r>
            <a:endParaRPr lang="en-US" altLang="zh-CN" sz="14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3540" y="351790"/>
            <a:ext cx="83705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二、操作流程</a:t>
            </a:r>
            <a:r>
              <a:rPr lang="en-US" altLang="zh-CN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-</a:t>
            </a:r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查看申报须知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935355" y="1454785"/>
            <a:ext cx="2603500" cy="4967605"/>
            <a:chOff x="8878" y="1688"/>
            <a:chExt cx="4100" cy="8263"/>
          </a:xfrm>
        </p:grpSpPr>
        <p:sp>
          <p:nvSpPr>
            <p:cNvPr id="14" name="Freeform 5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8878" y="1688"/>
              <a:ext cx="4100" cy="8263"/>
            </a:xfrm>
            <a:custGeom>
              <a:avLst/>
              <a:gdLst>
                <a:gd name="T0" fmla="*/ 936 w 1035"/>
                <a:gd name="T1" fmla="*/ 20 h 1856"/>
                <a:gd name="T2" fmla="*/ 1015 w 1035"/>
                <a:gd name="T3" fmla="*/ 99 h 1856"/>
                <a:gd name="T4" fmla="*/ 1015 w 1035"/>
                <a:gd name="T5" fmla="*/ 1757 h 1856"/>
                <a:gd name="T6" fmla="*/ 936 w 1035"/>
                <a:gd name="T7" fmla="*/ 1836 h 1856"/>
                <a:gd name="T8" fmla="*/ 99 w 1035"/>
                <a:gd name="T9" fmla="*/ 1836 h 1856"/>
                <a:gd name="T10" fmla="*/ 20 w 1035"/>
                <a:gd name="T11" fmla="*/ 1757 h 1856"/>
                <a:gd name="T12" fmla="*/ 20 w 1035"/>
                <a:gd name="T13" fmla="*/ 99 h 1856"/>
                <a:gd name="T14" fmla="*/ 99 w 1035"/>
                <a:gd name="T15" fmla="*/ 20 h 1856"/>
                <a:gd name="T16" fmla="*/ 936 w 1035"/>
                <a:gd name="T17" fmla="*/ 20 h 1856"/>
                <a:gd name="T18" fmla="*/ 936 w 1035"/>
                <a:gd name="T19" fmla="*/ 0 h 1856"/>
                <a:gd name="T20" fmla="*/ 99 w 1035"/>
                <a:gd name="T21" fmla="*/ 0 h 1856"/>
                <a:gd name="T22" fmla="*/ 0 w 1035"/>
                <a:gd name="T23" fmla="*/ 99 h 1856"/>
                <a:gd name="T24" fmla="*/ 0 w 1035"/>
                <a:gd name="T25" fmla="*/ 1757 h 1856"/>
                <a:gd name="T26" fmla="*/ 99 w 1035"/>
                <a:gd name="T27" fmla="*/ 1856 h 1856"/>
                <a:gd name="T28" fmla="*/ 936 w 1035"/>
                <a:gd name="T29" fmla="*/ 1856 h 1856"/>
                <a:gd name="T30" fmla="*/ 1035 w 1035"/>
                <a:gd name="T31" fmla="*/ 1757 h 1856"/>
                <a:gd name="T32" fmla="*/ 1035 w 1035"/>
                <a:gd name="T33" fmla="*/ 99 h 1856"/>
                <a:gd name="T34" fmla="*/ 936 w 1035"/>
                <a:gd name="T3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5" h="1856">
                  <a:moveTo>
                    <a:pt x="936" y="20"/>
                  </a:moveTo>
                  <a:cubicBezTo>
                    <a:pt x="980" y="20"/>
                    <a:pt x="1015" y="56"/>
                    <a:pt x="1015" y="99"/>
                  </a:cubicBezTo>
                  <a:cubicBezTo>
                    <a:pt x="1015" y="1757"/>
                    <a:pt x="1015" y="1757"/>
                    <a:pt x="1015" y="1757"/>
                  </a:cubicBezTo>
                  <a:cubicBezTo>
                    <a:pt x="1015" y="1800"/>
                    <a:pt x="980" y="1836"/>
                    <a:pt x="936" y="1836"/>
                  </a:cubicBezTo>
                  <a:cubicBezTo>
                    <a:pt x="99" y="1836"/>
                    <a:pt x="99" y="1836"/>
                    <a:pt x="99" y="1836"/>
                  </a:cubicBezTo>
                  <a:cubicBezTo>
                    <a:pt x="55" y="1836"/>
                    <a:pt x="20" y="1800"/>
                    <a:pt x="20" y="1757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56"/>
                    <a:pt x="55" y="20"/>
                    <a:pt x="99" y="20"/>
                  </a:cubicBezTo>
                  <a:cubicBezTo>
                    <a:pt x="936" y="20"/>
                    <a:pt x="936" y="20"/>
                    <a:pt x="936" y="20"/>
                  </a:cubicBezTo>
                  <a:moveTo>
                    <a:pt x="936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44" y="0"/>
                    <a:pt x="0" y="45"/>
                    <a:pt x="0" y="99"/>
                  </a:cubicBezTo>
                  <a:cubicBezTo>
                    <a:pt x="0" y="1757"/>
                    <a:pt x="0" y="1757"/>
                    <a:pt x="0" y="1757"/>
                  </a:cubicBezTo>
                  <a:cubicBezTo>
                    <a:pt x="0" y="1811"/>
                    <a:pt x="44" y="1856"/>
                    <a:pt x="99" y="1856"/>
                  </a:cubicBezTo>
                  <a:cubicBezTo>
                    <a:pt x="936" y="1856"/>
                    <a:pt x="936" y="1856"/>
                    <a:pt x="936" y="1856"/>
                  </a:cubicBezTo>
                  <a:cubicBezTo>
                    <a:pt x="991" y="1856"/>
                    <a:pt x="1035" y="1811"/>
                    <a:pt x="1035" y="1757"/>
                  </a:cubicBezTo>
                  <a:cubicBezTo>
                    <a:pt x="1035" y="99"/>
                    <a:pt x="1035" y="99"/>
                    <a:pt x="1035" y="99"/>
                  </a:cubicBezTo>
                  <a:cubicBezTo>
                    <a:pt x="1035" y="45"/>
                    <a:pt x="991" y="0"/>
                    <a:pt x="936" y="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15" name="Freeform 6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9331" y="2534"/>
              <a:ext cx="3193" cy="6369"/>
            </a:xfrm>
            <a:custGeom>
              <a:avLst/>
              <a:gdLst>
                <a:gd name="T0" fmla="*/ 2825 w 2825"/>
                <a:gd name="T1" fmla="*/ 4447 h 4447"/>
                <a:gd name="T2" fmla="*/ 0 w 2825"/>
                <a:gd name="T3" fmla="*/ 4447 h 4447"/>
                <a:gd name="T4" fmla="*/ 0 w 2825"/>
                <a:gd name="T5" fmla="*/ 0 h 4447"/>
                <a:gd name="T6" fmla="*/ 2825 w 2825"/>
                <a:gd name="T7" fmla="*/ 0 h 4447"/>
                <a:gd name="T8" fmla="*/ 2825 w 2825"/>
                <a:gd name="T9" fmla="*/ 4447 h 4447"/>
                <a:gd name="T10" fmla="*/ 23 w 2825"/>
                <a:gd name="T11" fmla="*/ 4424 h 4447"/>
                <a:gd name="T12" fmla="*/ 2802 w 2825"/>
                <a:gd name="T13" fmla="*/ 4424 h 4447"/>
                <a:gd name="T14" fmla="*/ 2802 w 2825"/>
                <a:gd name="T15" fmla="*/ 23 h 4447"/>
                <a:gd name="T16" fmla="*/ 23 w 2825"/>
                <a:gd name="T17" fmla="*/ 23 h 4447"/>
                <a:gd name="T18" fmla="*/ 23 w 2825"/>
                <a:gd name="T19" fmla="*/ 4424 h 4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5" h="4447">
                  <a:moveTo>
                    <a:pt x="2825" y="4447"/>
                  </a:moveTo>
                  <a:lnTo>
                    <a:pt x="0" y="4447"/>
                  </a:lnTo>
                  <a:lnTo>
                    <a:pt x="0" y="0"/>
                  </a:lnTo>
                  <a:lnTo>
                    <a:pt x="2825" y="0"/>
                  </a:lnTo>
                  <a:lnTo>
                    <a:pt x="2825" y="4447"/>
                  </a:lnTo>
                  <a:close/>
                  <a:moveTo>
                    <a:pt x="23" y="4424"/>
                  </a:moveTo>
                  <a:lnTo>
                    <a:pt x="2802" y="4424"/>
                  </a:lnTo>
                  <a:lnTo>
                    <a:pt x="2802" y="23"/>
                  </a:lnTo>
                  <a:lnTo>
                    <a:pt x="23" y="23"/>
                  </a:lnTo>
                  <a:lnTo>
                    <a:pt x="23" y="4424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16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083" y="1973"/>
              <a:ext cx="194" cy="191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17" name="Freeform 8"/>
            <p:cNvSpPr/>
            <p:nvPr>
              <p:custDataLst>
                <p:tags r:id="rId20"/>
              </p:custDataLst>
            </p:nvPr>
          </p:nvSpPr>
          <p:spPr bwMode="auto">
            <a:xfrm>
              <a:off x="10567" y="1973"/>
              <a:ext cx="1042" cy="137"/>
            </a:xfrm>
            <a:custGeom>
              <a:avLst/>
              <a:gdLst>
                <a:gd name="T0" fmla="*/ 140 w 150"/>
                <a:gd name="T1" fmla="*/ 20 h 20"/>
                <a:gd name="T2" fmla="*/ 10 w 150"/>
                <a:gd name="T3" fmla="*/ 20 h 20"/>
                <a:gd name="T4" fmla="*/ 0 w 150"/>
                <a:gd name="T5" fmla="*/ 10 h 20"/>
                <a:gd name="T6" fmla="*/ 0 w 150"/>
                <a:gd name="T7" fmla="*/ 10 h 20"/>
                <a:gd name="T8" fmla="*/ 10 w 150"/>
                <a:gd name="T9" fmla="*/ 0 h 20"/>
                <a:gd name="T10" fmla="*/ 140 w 150"/>
                <a:gd name="T11" fmla="*/ 0 h 20"/>
                <a:gd name="T12" fmla="*/ 150 w 150"/>
                <a:gd name="T13" fmla="*/ 10 h 20"/>
                <a:gd name="T14" fmla="*/ 150 w 150"/>
                <a:gd name="T15" fmla="*/ 10 h 20"/>
                <a:gd name="T16" fmla="*/ 140 w 15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0">
                  <a:moveTo>
                    <a:pt x="14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6" y="0"/>
                    <a:pt x="150" y="4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6"/>
                    <a:pt x="146" y="20"/>
                    <a:pt x="140" y="2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>
          <a:xfrm>
            <a:off x="1222375" y="1963420"/>
            <a:ext cx="2028190" cy="404304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785600" y="31502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grpSp>
        <p:nvGrpSpPr>
          <p:cNvPr id="19" name="组合 18" descr="7b0a202020202274657874626f78223a20227b5c2263617465676f72795f69645c223a31303539362c5c2269645c223a32303334323131357d220a7d0a"/>
          <p:cNvGrpSpPr/>
          <p:nvPr/>
        </p:nvGrpSpPr>
        <p:grpSpPr>
          <a:xfrm>
            <a:off x="3482340" y="1838325"/>
            <a:ext cx="2931795" cy="1346200"/>
            <a:chOff x="5509" y="3777"/>
            <a:chExt cx="8175" cy="3249"/>
          </a:xfrm>
        </p:grpSpPr>
        <p:grpSp>
          <p:nvGrpSpPr>
            <p:cNvPr id="20" name="图形 15"/>
            <p:cNvGrpSpPr/>
            <p:nvPr/>
          </p:nvGrpSpPr>
          <p:grpSpPr>
            <a:xfrm>
              <a:off x="5509" y="3777"/>
              <a:ext cx="8175" cy="3249"/>
              <a:chOff x="3498344" y="2398295"/>
              <a:chExt cx="5191133" cy="2062802"/>
            </a:xfrm>
          </p:grpSpPr>
          <p:sp>
            <p:nvSpPr>
              <p:cNvPr id="21" name="任意多边形: 形状 17"/>
              <p:cNvSpPr/>
              <p:nvPr>
                <p:custDataLst>
                  <p:tags r:id="rId13"/>
                </p:custDataLst>
              </p:nvPr>
            </p:nvSpPr>
            <p:spPr>
              <a:xfrm>
                <a:off x="3652949" y="2551507"/>
                <a:ext cx="5036527" cy="1909590"/>
              </a:xfrm>
              <a:custGeom>
                <a:avLst/>
                <a:gdLst>
                  <a:gd name="connsiteX0" fmla="*/ 384425 w 5036527"/>
                  <a:gd name="connsiteY0" fmla="*/ 0 h 1909590"/>
                  <a:gd name="connsiteX1" fmla="*/ 384425 w 5036527"/>
                  <a:gd name="connsiteY1" fmla="*/ 227034 h 1909590"/>
                  <a:gd name="connsiteX2" fmla="*/ 0 w 5036527"/>
                  <a:gd name="connsiteY2" fmla="*/ 568281 h 1909590"/>
                  <a:gd name="connsiteX3" fmla="*/ 384425 w 5036527"/>
                  <a:gd name="connsiteY3" fmla="*/ 908135 h 1909590"/>
                  <a:gd name="connsiteX4" fmla="*/ 384425 w 5036527"/>
                  <a:gd name="connsiteY4" fmla="*/ 1909590 h 1909590"/>
                  <a:gd name="connsiteX5" fmla="*/ 5036528 w 5036527"/>
                  <a:gd name="connsiteY5" fmla="*/ 1909590 h 1909590"/>
                  <a:gd name="connsiteX6" fmla="*/ 5036528 w 5036527"/>
                  <a:gd name="connsiteY6" fmla="*/ 0 h 1909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9590">
                    <a:moveTo>
                      <a:pt x="384425" y="0"/>
                    </a:moveTo>
                    <a:lnTo>
                      <a:pt x="384425" y="227034"/>
                    </a:lnTo>
                    <a:lnTo>
                      <a:pt x="0" y="568281"/>
                    </a:lnTo>
                    <a:lnTo>
                      <a:pt x="384425" y="908135"/>
                    </a:lnTo>
                    <a:lnTo>
                      <a:pt x="384425" y="1909590"/>
                    </a:lnTo>
                    <a:lnTo>
                      <a:pt x="5036528" y="1909590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E9E9EB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任意多边形: 形状 18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任意多边形: 形状 19"/>
              <p:cNvSpPr/>
              <p:nvPr>
                <p:custDataLst>
                  <p:tags r:id="rId15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任意多边形: 形状 20"/>
              <p:cNvSpPr/>
              <p:nvPr>
                <p:custDataLst>
                  <p:tags r:id="rId16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>
              <p:custDataLst>
                <p:tags r:id="rId12"/>
              </p:custDataLst>
            </p:nvPr>
          </p:nvSpPr>
          <p:spPr>
            <a:xfrm>
              <a:off x="6473" y="4039"/>
              <a:ext cx="6707" cy="238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6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第一步：点击“引进人才子女入学申报”按钮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952500" y="-25617170"/>
            <a:ext cx="701230" cy="3960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952500" y="-25617170"/>
            <a:ext cx="715892" cy="40428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8094345" y="1454785"/>
            <a:ext cx="2603500" cy="4967605"/>
            <a:chOff x="8878" y="1688"/>
            <a:chExt cx="4100" cy="8263"/>
          </a:xfrm>
        </p:grpSpPr>
        <p:sp>
          <p:nvSpPr>
            <p:cNvPr id="30" name="Freeform 5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8878" y="1688"/>
              <a:ext cx="4100" cy="8263"/>
            </a:xfrm>
            <a:custGeom>
              <a:avLst/>
              <a:gdLst>
                <a:gd name="T0" fmla="*/ 936 w 1035"/>
                <a:gd name="T1" fmla="*/ 20 h 1856"/>
                <a:gd name="T2" fmla="*/ 1015 w 1035"/>
                <a:gd name="T3" fmla="*/ 99 h 1856"/>
                <a:gd name="T4" fmla="*/ 1015 w 1035"/>
                <a:gd name="T5" fmla="*/ 1757 h 1856"/>
                <a:gd name="T6" fmla="*/ 936 w 1035"/>
                <a:gd name="T7" fmla="*/ 1836 h 1856"/>
                <a:gd name="T8" fmla="*/ 99 w 1035"/>
                <a:gd name="T9" fmla="*/ 1836 h 1856"/>
                <a:gd name="T10" fmla="*/ 20 w 1035"/>
                <a:gd name="T11" fmla="*/ 1757 h 1856"/>
                <a:gd name="T12" fmla="*/ 20 w 1035"/>
                <a:gd name="T13" fmla="*/ 99 h 1856"/>
                <a:gd name="T14" fmla="*/ 99 w 1035"/>
                <a:gd name="T15" fmla="*/ 20 h 1856"/>
                <a:gd name="T16" fmla="*/ 936 w 1035"/>
                <a:gd name="T17" fmla="*/ 20 h 1856"/>
                <a:gd name="T18" fmla="*/ 936 w 1035"/>
                <a:gd name="T19" fmla="*/ 0 h 1856"/>
                <a:gd name="T20" fmla="*/ 99 w 1035"/>
                <a:gd name="T21" fmla="*/ 0 h 1856"/>
                <a:gd name="T22" fmla="*/ 0 w 1035"/>
                <a:gd name="T23" fmla="*/ 99 h 1856"/>
                <a:gd name="T24" fmla="*/ 0 w 1035"/>
                <a:gd name="T25" fmla="*/ 1757 h 1856"/>
                <a:gd name="T26" fmla="*/ 99 w 1035"/>
                <a:gd name="T27" fmla="*/ 1856 h 1856"/>
                <a:gd name="T28" fmla="*/ 936 w 1035"/>
                <a:gd name="T29" fmla="*/ 1856 h 1856"/>
                <a:gd name="T30" fmla="*/ 1035 w 1035"/>
                <a:gd name="T31" fmla="*/ 1757 h 1856"/>
                <a:gd name="T32" fmla="*/ 1035 w 1035"/>
                <a:gd name="T33" fmla="*/ 99 h 1856"/>
                <a:gd name="T34" fmla="*/ 936 w 1035"/>
                <a:gd name="T3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5" h="1856">
                  <a:moveTo>
                    <a:pt x="936" y="20"/>
                  </a:moveTo>
                  <a:cubicBezTo>
                    <a:pt x="980" y="20"/>
                    <a:pt x="1015" y="56"/>
                    <a:pt x="1015" y="99"/>
                  </a:cubicBezTo>
                  <a:cubicBezTo>
                    <a:pt x="1015" y="1757"/>
                    <a:pt x="1015" y="1757"/>
                    <a:pt x="1015" y="1757"/>
                  </a:cubicBezTo>
                  <a:cubicBezTo>
                    <a:pt x="1015" y="1800"/>
                    <a:pt x="980" y="1836"/>
                    <a:pt x="936" y="1836"/>
                  </a:cubicBezTo>
                  <a:cubicBezTo>
                    <a:pt x="99" y="1836"/>
                    <a:pt x="99" y="1836"/>
                    <a:pt x="99" y="1836"/>
                  </a:cubicBezTo>
                  <a:cubicBezTo>
                    <a:pt x="55" y="1836"/>
                    <a:pt x="20" y="1800"/>
                    <a:pt x="20" y="1757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56"/>
                    <a:pt x="55" y="20"/>
                    <a:pt x="99" y="20"/>
                  </a:cubicBezTo>
                  <a:cubicBezTo>
                    <a:pt x="936" y="20"/>
                    <a:pt x="936" y="20"/>
                    <a:pt x="936" y="20"/>
                  </a:cubicBezTo>
                  <a:moveTo>
                    <a:pt x="936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44" y="0"/>
                    <a:pt x="0" y="45"/>
                    <a:pt x="0" y="99"/>
                  </a:cubicBezTo>
                  <a:cubicBezTo>
                    <a:pt x="0" y="1757"/>
                    <a:pt x="0" y="1757"/>
                    <a:pt x="0" y="1757"/>
                  </a:cubicBezTo>
                  <a:cubicBezTo>
                    <a:pt x="0" y="1811"/>
                    <a:pt x="44" y="1856"/>
                    <a:pt x="99" y="1856"/>
                  </a:cubicBezTo>
                  <a:cubicBezTo>
                    <a:pt x="936" y="1856"/>
                    <a:pt x="936" y="1856"/>
                    <a:pt x="936" y="1856"/>
                  </a:cubicBezTo>
                  <a:cubicBezTo>
                    <a:pt x="991" y="1856"/>
                    <a:pt x="1035" y="1811"/>
                    <a:pt x="1035" y="1757"/>
                  </a:cubicBezTo>
                  <a:cubicBezTo>
                    <a:pt x="1035" y="99"/>
                    <a:pt x="1035" y="99"/>
                    <a:pt x="1035" y="99"/>
                  </a:cubicBezTo>
                  <a:cubicBezTo>
                    <a:pt x="1035" y="45"/>
                    <a:pt x="991" y="0"/>
                    <a:pt x="936" y="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31" name="Freeform 6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9331" y="2534"/>
              <a:ext cx="3193" cy="6369"/>
            </a:xfrm>
            <a:custGeom>
              <a:avLst/>
              <a:gdLst>
                <a:gd name="T0" fmla="*/ 2825 w 2825"/>
                <a:gd name="T1" fmla="*/ 4447 h 4447"/>
                <a:gd name="T2" fmla="*/ 0 w 2825"/>
                <a:gd name="T3" fmla="*/ 4447 h 4447"/>
                <a:gd name="T4" fmla="*/ 0 w 2825"/>
                <a:gd name="T5" fmla="*/ 0 h 4447"/>
                <a:gd name="T6" fmla="*/ 2825 w 2825"/>
                <a:gd name="T7" fmla="*/ 0 h 4447"/>
                <a:gd name="T8" fmla="*/ 2825 w 2825"/>
                <a:gd name="T9" fmla="*/ 4447 h 4447"/>
                <a:gd name="T10" fmla="*/ 23 w 2825"/>
                <a:gd name="T11" fmla="*/ 4424 h 4447"/>
                <a:gd name="T12" fmla="*/ 2802 w 2825"/>
                <a:gd name="T13" fmla="*/ 4424 h 4447"/>
                <a:gd name="T14" fmla="*/ 2802 w 2825"/>
                <a:gd name="T15" fmla="*/ 23 h 4447"/>
                <a:gd name="T16" fmla="*/ 23 w 2825"/>
                <a:gd name="T17" fmla="*/ 23 h 4447"/>
                <a:gd name="T18" fmla="*/ 23 w 2825"/>
                <a:gd name="T19" fmla="*/ 4424 h 4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5" h="4447">
                  <a:moveTo>
                    <a:pt x="2825" y="4447"/>
                  </a:moveTo>
                  <a:lnTo>
                    <a:pt x="0" y="4447"/>
                  </a:lnTo>
                  <a:lnTo>
                    <a:pt x="0" y="0"/>
                  </a:lnTo>
                  <a:lnTo>
                    <a:pt x="2825" y="0"/>
                  </a:lnTo>
                  <a:lnTo>
                    <a:pt x="2825" y="4447"/>
                  </a:lnTo>
                  <a:close/>
                  <a:moveTo>
                    <a:pt x="23" y="4424"/>
                  </a:moveTo>
                  <a:lnTo>
                    <a:pt x="2802" y="4424"/>
                  </a:lnTo>
                  <a:lnTo>
                    <a:pt x="2802" y="23"/>
                  </a:lnTo>
                  <a:lnTo>
                    <a:pt x="23" y="23"/>
                  </a:lnTo>
                  <a:lnTo>
                    <a:pt x="23" y="4424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32" name="Oval 7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0083" y="1973"/>
              <a:ext cx="194" cy="191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33" name="Freeform 8"/>
            <p:cNvSpPr/>
            <p:nvPr>
              <p:custDataLst>
                <p:tags r:id="rId11"/>
              </p:custDataLst>
            </p:nvPr>
          </p:nvSpPr>
          <p:spPr bwMode="auto">
            <a:xfrm>
              <a:off x="10567" y="1973"/>
              <a:ext cx="1042" cy="137"/>
            </a:xfrm>
            <a:custGeom>
              <a:avLst/>
              <a:gdLst>
                <a:gd name="T0" fmla="*/ 140 w 150"/>
                <a:gd name="T1" fmla="*/ 20 h 20"/>
                <a:gd name="T2" fmla="*/ 10 w 150"/>
                <a:gd name="T3" fmla="*/ 20 h 20"/>
                <a:gd name="T4" fmla="*/ 0 w 150"/>
                <a:gd name="T5" fmla="*/ 10 h 20"/>
                <a:gd name="T6" fmla="*/ 0 w 150"/>
                <a:gd name="T7" fmla="*/ 10 h 20"/>
                <a:gd name="T8" fmla="*/ 10 w 150"/>
                <a:gd name="T9" fmla="*/ 0 h 20"/>
                <a:gd name="T10" fmla="*/ 140 w 150"/>
                <a:gd name="T11" fmla="*/ 0 h 20"/>
                <a:gd name="T12" fmla="*/ 150 w 150"/>
                <a:gd name="T13" fmla="*/ 10 h 20"/>
                <a:gd name="T14" fmla="*/ 150 w 150"/>
                <a:gd name="T15" fmla="*/ 10 h 20"/>
                <a:gd name="T16" fmla="*/ 140 w 15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0">
                  <a:moveTo>
                    <a:pt x="14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6" y="0"/>
                    <a:pt x="150" y="4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6"/>
                    <a:pt x="146" y="20"/>
                    <a:pt x="140" y="2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</p:grpSp>
      <p:pic>
        <p:nvPicPr>
          <p:cNvPr id="37" name="图片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/>
          <a:stretch>
            <a:fillRect/>
          </a:stretch>
        </p:blipFill>
        <p:spPr>
          <a:xfrm>
            <a:off x="8382000" y="1963420"/>
            <a:ext cx="2028190" cy="4043045"/>
          </a:xfrm>
          <a:prstGeom prst="rect">
            <a:avLst/>
          </a:prstGeom>
        </p:spPr>
      </p:pic>
      <p:grpSp>
        <p:nvGrpSpPr>
          <p:cNvPr id="38" name="组合 37" descr="7b0a202020202274657874626f78223a20227b5c2263617465676f72795f69645c223a31303539362c5c2269645c223a32303334323131357d220a7d0a"/>
          <p:cNvGrpSpPr/>
          <p:nvPr/>
        </p:nvGrpSpPr>
        <p:grpSpPr>
          <a:xfrm flipH="1">
            <a:off x="5162550" y="4272915"/>
            <a:ext cx="2931795" cy="1346200"/>
            <a:chOff x="5509" y="3777"/>
            <a:chExt cx="8175" cy="3249"/>
          </a:xfrm>
        </p:grpSpPr>
        <p:grpSp>
          <p:nvGrpSpPr>
            <p:cNvPr id="40" name="图形 15"/>
            <p:cNvGrpSpPr/>
            <p:nvPr/>
          </p:nvGrpSpPr>
          <p:grpSpPr>
            <a:xfrm>
              <a:off x="5509" y="3777"/>
              <a:ext cx="8175" cy="3249"/>
              <a:chOff x="3498344" y="2398295"/>
              <a:chExt cx="5191133" cy="2062802"/>
            </a:xfrm>
          </p:grpSpPr>
          <p:sp>
            <p:nvSpPr>
              <p:cNvPr id="41" name="任意多边形: 形状 17"/>
              <p:cNvSpPr/>
              <p:nvPr>
                <p:custDataLst>
                  <p:tags r:id="rId4"/>
                </p:custDataLst>
              </p:nvPr>
            </p:nvSpPr>
            <p:spPr>
              <a:xfrm>
                <a:off x="3652949" y="2551507"/>
                <a:ext cx="5036527" cy="1909590"/>
              </a:xfrm>
              <a:custGeom>
                <a:avLst/>
                <a:gdLst>
                  <a:gd name="connsiteX0" fmla="*/ 384425 w 5036527"/>
                  <a:gd name="connsiteY0" fmla="*/ 0 h 1909590"/>
                  <a:gd name="connsiteX1" fmla="*/ 384425 w 5036527"/>
                  <a:gd name="connsiteY1" fmla="*/ 227034 h 1909590"/>
                  <a:gd name="connsiteX2" fmla="*/ 0 w 5036527"/>
                  <a:gd name="connsiteY2" fmla="*/ 568281 h 1909590"/>
                  <a:gd name="connsiteX3" fmla="*/ 384425 w 5036527"/>
                  <a:gd name="connsiteY3" fmla="*/ 908135 h 1909590"/>
                  <a:gd name="connsiteX4" fmla="*/ 384425 w 5036527"/>
                  <a:gd name="connsiteY4" fmla="*/ 1909590 h 1909590"/>
                  <a:gd name="connsiteX5" fmla="*/ 5036528 w 5036527"/>
                  <a:gd name="connsiteY5" fmla="*/ 1909590 h 1909590"/>
                  <a:gd name="connsiteX6" fmla="*/ 5036528 w 5036527"/>
                  <a:gd name="connsiteY6" fmla="*/ 0 h 1909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9590">
                    <a:moveTo>
                      <a:pt x="384425" y="0"/>
                    </a:moveTo>
                    <a:lnTo>
                      <a:pt x="384425" y="227034"/>
                    </a:lnTo>
                    <a:lnTo>
                      <a:pt x="0" y="568281"/>
                    </a:lnTo>
                    <a:lnTo>
                      <a:pt x="384425" y="908135"/>
                    </a:lnTo>
                    <a:lnTo>
                      <a:pt x="384425" y="1909590"/>
                    </a:lnTo>
                    <a:lnTo>
                      <a:pt x="5036528" y="1909590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E9E9EB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任意多边形: 形状 18"/>
              <p:cNvSpPr/>
              <p:nvPr>
                <p:custDataLst>
                  <p:tags r:id="rId5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任意多边形: 形状 19"/>
              <p:cNvSpPr/>
              <p:nvPr>
                <p:custDataLst>
                  <p:tags r:id="rId6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任意多边形: 形状 20"/>
              <p:cNvSpPr/>
              <p:nvPr>
                <p:custDataLst>
                  <p:tags r:id="rId7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>
              <p:custDataLst>
                <p:tags r:id="rId3"/>
              </p:custDataLst>
            </p:nvPr>
          </p:nvSpPr>
          <p:spPr>
            <a:xfrm>
              <a:off x="6473" y="4039"/>
              <a:ext cx="6707" cy="238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第二步：阅读申报须知后点击申报并授权</a:t>
              </a:r>
              <a:endParaRPr lang="zh-CN" sz="1600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3540" y="240030"/>
            <a:ext cx="83705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二、操作流程</a:t>
            </a:r>
            <a:r>
              <a:rPr lang="en-US" altLang="zh-CN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-</a:t>
            </a:r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填写基本信息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132205" y="1048385"/>
            <a:ext cx="2603500" cy="5746115"/>
            <a:chOff x="8878" y="1688"/>
            <a:chExt cx="4100" cy="8562"/>
          </a:xfrm>
        </p:grpSpPr>
        <p:sp>
          <p:nvSpPr>
            <p:cNvPr id="14" name="Freeform 5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8878" y="1688"/>
              <a:ext cx="4100" cy="8562"/>
            </a:xfrm>
            <a:custGeom>
              <a:avLst/>
              <a:gdLst>
                <a:gd name="T0" fmla="*/ 936 w 1035"/>
                <a:gd name="T1" fmla="*/ 20 h 1856"/>
                <a:gd name="T2" fmla="*/ 1015 w 1035"/>
                <a:gd name="T3" fmla="*/ 99 h 1856"/>
                <a:gd name="T4" fmla="*/ 1015 w 1035"/>
                <a:gd name="T5" fmla="*/ 1757 h 1856"/>
                <a:gd name="T6" fmla="*/ 936 w 1035"/>
                <a:gd name="T7" fmla="*/ 1836 h 1856"/>
                <a:gd name="T8" fmla="*/ 99 w 1035"/>
                <a:gd name="T9" fmla="*/ 1836 h 1856"/>
                <a:gd name="T10" fmla="*/ 20 w 1035"/>
                <a:gd name="T11" fmla="*/ 1757 h 1856"/>
                <a:gd name="T12" fmla="*/ 20 w 1035"/>
                <a:gd name="T13" fmla="*/ 99 h 1856"/>
                <a:gd name="T14" fmla="*/ 99 w 1035"/>
                <a:gd name="T15" fmla="*/ 20 h 1856"/>
                <a:gd name="T16" fmla="*/ 936 w 1035"/>
                <a:gd name="T17" fmla="*/ 20 h 1856"/>
                <a:gd name="T18" fmla="*/ 936 w 1035"/>
                <a:gd name="T19" fmla="*/ 0 h 1856"/>
                <a:gd name="T20" fmla="*/ 99 w 1035"/>
                <a:gd name="T21" fmla="*/ 0 h 1856"/>
                <a:gd name="T22" fmla="*/ 0 w 1035"/>
                <a:gd name="T23" fmla="*/ 99 h 1856"/>
                <a:gd name="T24" fmla="*/ 0 w 1035"/>
                <a:gd name="T25" fmla="*/ 1757 h 1856"/>
                <a:gd name="T26" fmla="*/ 99 w 1035"/>
                <a:gd name="T27" fmla="*/ 1856 h 1856"/>
                <a:gd name="T28" fmla="*/ 936 w 1035"/>
                <a:gd name="T29" fmla="*/ 1856 h 1856"/>
                <a:gd name="T30" fmla="*/ 1035 w 1035"/>
                <a:gd name="T31" fmla="*/ 1757 h 1856"/>
                <a:gd name="T32" fmla="*/ 1035 w 1035"/>
                <a:gd name="T33" fmla="*/ 99 h 1856"/>
                <a:gd name="T34" fmla="*/ 936 w 1035"/>
                <a:gd name="T3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5" h="1856">
                  <a:moveTo>
                    <a:pt x="936" y="20"/>
                  </a:moveTo>
                  <a:cubicBezTo>
                    <a:pt x="980" y="20"/>
                    <a:pt x="1015" y="56"/>
                    <a:pt x="1015" y="99"/>
                  </a:cubicBezTo>
                  <a:cubicBezTo>
                    <a:pt x="1015" y="1757"/>
                    <a:pt x="1015" y="1757"/>
                    <a:pt x="1015" y="1757"/>
                  </a:cubicBezTo>
                  <a:cubicBezTo>
                    <a:pt x="1015" y="1800"/>
                    <a:pt x="980" y="1836"/>
                    <a:pt x="936" y="1836"/>
                  </a:cubicBezTo>
                  <a:cubicBezTo>
                    <a:pt x="99" y="1836"/>
                    <a:pt x="99" y="1836"/>
                    <a:pt x="99" y="1836"/>
                  </a:cubicBezTo>
                  <a:cubicBezTo>
                    <a:pt x="55" y="1836"/>
                    <a:pt x="20" y="1800"/>
                    <a:pt x="20" y="1757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56"/>
                    <a:pt x="55" y="20"/>
                    <a:pt x="99" y="20"/>
                  </a:cubicBezTo>
                  <a:cubicBezTo>
                    <a:pt x="936" y="20"/>
                    <a:pt x="936" y="20"/>
                    <a:pt x="936" y="20"/>
                  </a:cubicBezTo>
                  <a:moveTo>
                    <a:pt x="936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44" y="0"/>
                    <a:pt x="0" y="45"/>
                    <a:pt x="0" y="99"/>
                  </a:cubicBezTo>
                  <a:cubicBezTo>
                    <a:pt x="0" y="1757"/>
                    <a:pt x="0" y="1757"/>
                    <a:pt x="0" y="1757"/>
                  </a:cubicBezTo>
                  <a:cubicBezTo>
                    <a:pt x="0" y="1811"/>
                    <a:pt x="44" y="1856"/>
                    <a:pt x="99" y="1856"/>
                  </a:cubicBezTo>
                  <a:cubicBezTo>
                    <a:pt x="936" y="1856"/>
                    <a:pt x="936" y="1856"/>
                    <a:pt x="936" y="1856"/>
                  </a:cubicBezTo>
                  <a:cubicBezTo>
                    <a:pt x="991" y="1856"/>
                    <a:pt x="1035" y="1811"/>
                    <a:pt x="1035" y="1757"/>
                  </a:cubicBezTo>
                  <a:cubicBezTo>
                    <a:pt x="1035" y="99"/>
                    <a:pt x="1035" y="99"/>
                    <a:pt x="1035" y="99"/>
                  </a:cubicBezTo>
                  <a:cubicBezTo>
                    <a:pt x="1035" y="45"/>
                    <a:pt x="991" y="0"/>
                    <a:pt x="936" y="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15" name="Freeform 6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9331" y="2534"/>
              <a:ext cx="3193" cy="6369"/>
            </a:xfrm>
            <a:custGeom>
              <a:avLst/>
              <a:gdLst>
                <a:gd name="T0" fmla="*/ 2825 w 2825"/>
                <a:gd name="T1" fmla="*/ 4447 h 4447"/>
                <a:gd name="T2" fmla="*/ 0 w 2825"/>
                <a:gd name="T3" fmla="*/ 4447 h 4447"/>
                <a:gd name="T4" fmla="*/ 0 w 2825"/>
                <a:gd name="T5" fmla="*/ 0 h 4447"/>
                <a:gd name="T6" fmla="*/ 2825 w 2825"/>
                <a:gd name="T7" fmla="*/ 0 h 4447"/>
                <a:gd name="T8" fmla="*/ 2825 w 2825"/>
                <a:gd name="T9" fmla="*/ 4447 h 4447"/>
                <a:gd name="T10" fmla="*/ 23 w 2825"/>
                <a:gd name="T11" fmla="*/ 4424 h 4447"/>
                <a:gd name="T12" fmla="*/ 2802 w 2825"/>
                <a:gd name="T13" fmla="*/ 4424 h 4447"/>
                <a:gd name="T14" fmla="*/ 2802 w 2825"/>
                <a:gd name="T15" fmla="*/ 23 h 4447"/>
                <a:gd name="T16" fmla="*/ 23 w 2825"/>
                <a:gd name="T17" fmla="*/ 23 h 4447"/>
                <a:gd name="T18" fmla="*/ 23 w 2825"/>
                <a:gd name="T19" fmla="*/ 4424 h 4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5" h="4447">
                  <a:moveTo>
                    <a:pt x="2825" y="4447"/>
                  </a:moveTo>
                  <a:lnTo>
                    <a:pt x="0" y="4447"/>
                  </a:lnTo>
                  <a:lnTo>
                    <a:pt x="0" y="0"/>
                  </a:lnTo>
                  <a:lnTo>
                    <a:pt x="2825" y="0"/>
                  </a:lnTo>
                  <a:lnTo>
                    <a:pt x="2825" y="4447"/>
                  </a:lnTo>
                  <a:close/>
                  <a:moveTo>
                    <a:pt x="23" y="4424"/>
                  </a:moveTo>
                  <a:lnTo>
                    <a:pt x="2802" y="4424"/>
                  </a:lnTo>
                  <a:lnTo>
                    <a:pt x="2802" y="23"/>
                  </a:lnTo>
                  <a:lnTo>
                    <a:pt x="23" y="23"/>
                  </a:lnTo>
                  <a:lnTo>
                    <a:pt x="23" y="4424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16" name="Oval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0083" y="1973"/>
              <a:ext cx="194" cy="191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17" name="Freeform 8"/>
            <p:cNvSpPr/>
            <p:nvPr>
              <p:custDataLst>
                <p:tags r:id="rId9"/>
              </p:custDataLst>
            </p:nvPr>
          </p:nvSpPr>
          <p:spPr bwMode="auto">
            <a:xfrm>
              <a:off x="10567" y="1973"/>
              <a:ext cx="1042" cy="137"/>
            </a:xfrm>
            <a:custGeom>
              <a:avLst/>
              <a:gdLst>
                <a:gd name="T0" fmla="*/ 140 w 150"/>
                <a:gd name="T1" fmla="*/ 20 h 20"/>
                <a:gd name="T2" fmla="*/ 10 w 150"/>
                <a:gd name="T3" fmla="*/ 20 h 20"/>
                <a:gd name="T4" fmla="*/ 0 w 150"/>
                <a:gd name="T5" fmla="*/ 10 h 20"/>
                <a:gd name="T6" fmla="*/ 0 w 150"/>
                <a:gd name="T7" fmla="*/ 10 h 20"/>
                <a:gd name="T8" fmla="*/ 10 w 150"/>
                <a:gd name="T9" fmla="*/ 0 h 20"/>
                <a:gd name="T10" fmla="*/ 140 w 150"/>
                <a:gd name="T11" fmla="*/ 0 h 20"/>
                <a:gd name="T12" fmla="*/ 150 w 150"/>
                <a:gd name="T13" fmla="*/ 10 h 20"/>
                <a:gd name="T14" fmla="*/ 150 w 150"/>
                <a:gd name="T15" fmla="*/ 10 h 20"/>
                <a:gd name="T16" fmla="*/ 140 w 15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0">
                  <a:moveTo>
                    <a:pt x="14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6" y="0"/>
                    <a:pt x="150" y="4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6"/>
                    <a:pt x="146" y="20"/>
                    <a:pt x="140" y="2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1785600" y="31502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grpSp>
        <p:nvGrpSpPr>
          <p:cNvPr id="19" name="组合 18" descr="7b0a202020202274657874626f78223a20227b5c2263617465676f72795f69645c223a31303539362c5c2269645c223a32303334323131357d220a7d0a"/>
          <p:cNvGrpSpPr/>
          <p:nvPr/>
        </p:nvGrpSpPr>
        <p:grpSpPr>
          <a:xfrm>
            <a:off x="3735705" y="1212215"/>
            <a:ext cx="7868285" cy="5582285"/>
            <a:chOff x="5509" y="3777"/>
            <a:chExt cx="8041" cy="3093"/>
          </a:xfrm>
        </p:grpSpPr>
        <p:grpSp>
          <p:nvGrpSpPr>
            <p:cNvPr id="20" name="图形 15"/>
            <p:cNvGrpSpPr/>
            <p:nvPr/>
          </p:nvGrpSpPr>
          <p:grpSpPr>
            <a:xfrm>
              <a:off x="5509" y="3777"/>
              <a:ext cx="8041" cy="3093"/>
              <a:chOff x="3498344" y="2398295"/>
              <a:chExt cx="5106170" cy="1963910"/>
            </a:xfrm>
          </p:grpSpPr>
          <p:sp>
            <p:nvSpPr>
              <p:cNvPr id="22" name="任意多边形: 形状 18"/>
              <p:cNvSpPr/>
              <p:nvPr>
                <p:custDataLst>
                  <p:tags r:id="rId3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任意多边形: 形状 19"/>
              <p:cNvSpPr/>
              <p:nvPr>
                <p:custDataLst>
                  <p:tags r:id="rId4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任意多边形: 形状 20"/>
              <p:cNvSpPr/>
              <p:nvPr>
                <p:custDataLst>
                  <p:tags r:id="rId5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>
              <p:custDataLst>
                <p:tags r:id="rId2"/>
              </p:custDataLst>
            </p:nvPr>
          </p:nvSpPr>
          <p:spPr>
            <a:xfrm>
              <a:off x="6473" y="3868"/>
              <a:ext cx="6707" cy="28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第三步：填写引进人才基本信息。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1.基本信息自动填充（姓名、证件类型、联系方式、证件号码、出生年月、国籍）；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2.职称（正高、副高、中级、初级）；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3.职业资格（高级技师、技工、高级工、中级工、初级工）；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4.最高学历学位；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5.是否慈溪户籍，</a:t>
              </a:r>
              <a:r>
                <a:rPr lang="zh-CN" altLang="en-US" sz="12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是的话需补充迁入时间与迁出地</a:t>
              </a: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；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6.现户籍地址、现居住地址、来慈溪工作时间；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7.单位名称：下拉框选择，选择后会匹配自动单位所在镇（街道）、单位地址；</a:t>
              </a:r>
              <a:r>
                <a:rPr lang="zh-CN" altLang="en-US" sz="12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如果搜索不到自己的单位，请联系市人力社保局人才开发科补充。联系方式：</a:t>
              </a:r>
              <a:r>
                <a:rPr lang="en-US" altLang="zh-CN" sz="12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63938252</a:t>
              </a:r>
              <a:r>
                <a:rPr lang="zh-CN" altLang="en-US" sz="12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8.人才类别等级、人才类别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</a:t>
              </a: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第一类：宁波市拔尖及以上层级人才、已领取《重点高层次人才优惠证》人才、慈溪市“上林英才”计划人才团队带头人；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汉仪润圆-65简" panose="02010600030101010101" pitchFamily="18" charset="-122"/>
                </a:rPr>
                <a:t>  第二类：具有全日制普通高校硕士研究生及以上学历学位、副高及以上职称或高级技师职业资格（职业技能等级）的人才；</a:t>
              </a:r>
            </a:p>
            <a:p>
              <a:pPr lv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2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汉仪润圆-65简" panose="02010600030101010101" pitchFamily="18" charset="-122"/>
                </a:rPr>
                <a:t>  第三类：具有全日制普通高校本科及以上学历学位或技师及以上职业资格（职业技能等级）的人才，经认定的企业实用型人</a:t>
              </a:r>
              <a:r>
                <a:rPr lang="zh-CN" altLang="en-US" sz="1200" b="1" spc="300" dirty="0" smtClean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汉仪润圆-65简" panose="02010600030101010101" pitchFamily="18" charset="-122"/>
                </a:rPr>
                <a:t>才。</a:t>
              </a:r>
              <a:endParaRPr lang="zh-CN" altLang="en-US" sz="12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汉仪润圆-65简" panose="02010600030101010101" pitchFamily="18" charset="-122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52500" y="-25617170"/>
            <a:ext cx="701230" cy="3960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52500" y="-25617170"/>
            <a:ext cx="715892" cy="4042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419860" y="1149350"/>
            <a:ext cx="2027555" cy="5581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3540" y="351790"/>
            <a:ext cx="83705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二、操作流程</a:t>
            </a:r>
            <a:r>
              <a:rPr lang="en-US" altLang="zh-CN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-</a:t>
            </a:r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填写基本信息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785600" y="31502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952500" y="-25617170"/>
            <a:ext cx="701230" cy="3960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952500" y="-25617170"/>
            <a:ext cx="715892" cy="40428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63880" y="1291590"/>
            <a:ext cx="2603500" cy="4967605"/>
            <a:chOff x="8878" y="1688"/>
            <a:chExt cx="4100" cy="8263"/>
          </a:xfrm>
        </p:grpSpPr>
        <p:sp>
          <p:nvSpPr>
            <p:cNvPr id="6" name="Freeform 5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8878" y="1688"/>
              <a:ext cx="4100" cy="8263"/>
            </a:xfrm>
            <a:custGeom>
              <a:avLst/>
              <a:gdLst>
                <a:gd name="T0" fmla="*/ 936 w 1035"/>
                <a:gd name="T1" fmla="*/ 20 h 1856"/>
                <a:gd name="T2" fmla="*/ 1015 w 1035"/>
                <a:gd name="T3" fmla="*/ 99 h 1856"/>
                <a:gd name="T4" fmla="*/ 1015 w 1035"/>
                <a:gd name="T5" fmla="*/ 1757 h 1856"/>
                <a:gd name="T6" fmla="*/ 936 w 1035"/>
                <a:gd name="T7" fmla="*/ 1836 h 1856"/>
                <a:gd name="T8" fmla="*/ 99 w 1035"/>
                <a:gd name="T9" fmla="*/ 1836 h 1856"/>
                <a:gd name="T10" fmla="*/ 20 w 1035"/>
                <a:gd name="T11" fmla="*/ 1757 h 1856"/>
                <a:gd name="T12" fmla="*/ 20 w 1035"/>
                <a:gd name="T13" fmla="*/ 99 h 1856"/>
                <a:gd name="T14" fmla="*/ 99 w 1035"/>
                <a:gd name="T15" fmla="*/ 20 h 1856"/>
                <a:gd name="T16" fmla="*/ 936 w 1035"/>
                <a:gd name="T17" fmla="*/ 20 h 1856"/>
                <a:gd name="T18" fmla="*/ 936 w 1035"/>
                <a:gd name="T19" fmla="*/ 0 h 1856"/>
                <a:gd name="T20" fmla="*/ 99 w 1035"/>
                <a:gd name="T21" fmla="*/ 0 h 1856"/>
                <a:gd name="T22" fmla="*/ 0 w 1035"/>
                <a:gd name="T23" fmla="*/ 99 h 1856"/>
                <a:gd name="T24" fmla="*/ 0 w 1035"/>
                <a:gd name="T25" fmla="*/ 1757 h 1856"/>
                <a:gd name="T26" fmla="*/ 99 w 1035"/>
                <a:gd name="T27" fmla="*/ 1856 h 1856"/>
                <a:gd name="T28" fmla="*/ 936 w 1035"/>
                <a:gd name="T29" fmla="*/ 1856 h 1856"/>
                <a:gd name="T30" fmla="*/ 1035 w 1035"/>
                <a:gd name="T31" fmla="*/ 1757 h 1856"/>
                <a:gd name="T32" fmla="*/ 1035 w 1035"/>
                <a:gd name="T33" fmla="*/ 99 h 1856"/>
                <a:gd name="T34" fmla="*/ 936 w 1035"/>
                <a:gd name="T3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5" h="1856">
                  <a:moveTo>
                    <a:pt x="936" y="20"/>
                  </a:moveTo>
                  <a:cubicBezTo>
                    <a:pt x="980" y="20"/>
                    <a:pt x="1015" y="56"/>
                    <a:pt x="1015" y="99"/>
                  </a:cubicBezTo>
                  <a:cubicBezTo>
                    <a:pt x="1015" y="1757"/>
                    <a:pt x="1015" y="1757"/>
                    <a:pt x="1015" y="1757"/>
                  </a:cubicBezTo>
                  <a:cubicBezTo>
                    <a:pt x="1015" y="1800"/>
                    <a:pt x="980" y="1836"/>
                    <a:pt x="936" y="1836"/>
                  </a:cubicBezTo>
                  <a:cubicBezTo>
                    <a:pt x="99" y="1836"/>
                    <a:pt x="99" y="1836"/>
                    <a:pt x="99" y="1836"/>
                  </a:cubicBezTo>
                  <a:cubicBezTo>
                    <a:pt x="55" y="1836"/>
                    <a:pt x="20" y="1800"/>
                    <a:pt x="20" y="1757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56"/>
                    <a:pt x="55" y="20"/>
                    <a:pt x="99" y="20"/>
                  </a:cubicBezTo>
                  <a:cubicBezTo>
                    <a:pt x="936" y="20"/>
                    <a:pt x="936" y="20"/>
                    <a:pt x="936" y="20"/>
                  </a:cubicBezTo>
                  <a:moveTo>
                    <a:pt x="936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44" y="0"/>
                    <a:pt x="0" y="45"/>
                    <a:pt x="0" y="99"/>
                  </a:cubicBezTo>
                  <a:cubicBezTo>
                    <a:pt x="0" y="1757"/>
                    <a:pt x="0" y="1757"/>
                    <a:pt x="0" y="1757"/>
                  </a:cubicBezTo>
                  <a:cubicBezTo>
                    <a:pt x="0" y="1811"/>
                    <a:pt x="44" y="1856"/>
                    <a:pt x="99" y="1856"/>
                  </a:cubicBezTo>
                  <a:cubicBezTo>
                    <a:pt x="936" y="1856"/>
                    <a:pt x="936" y="1856"/>
                    <a:pt x="936" y="1856"/>
                  </a:cubicBezTo>
                  <a:cubicBezTo>
                    <a:pt x="991" y="1856"/>
                    <a:pt x="1035" y="1811"/>
                    <a:pt x="1035" y="1757"/>
                  </a:cubicBezTo>
                  <a:cubicBezTo>
                    <a:pt x="1035" y="99"/>
                    <a:pt x="1035" y="99"/>
                    <a:pt x="1035" y="99"/>
                  </a:cubicBezTo>
                  <a:cubicBezTo>
                    <a:pt x="1035" y="45"/>
                    <a:pt x="991" y="0"/>
                    <a:pt x="936" y="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7" name="Freeform 6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9331" y="2534"/>
              <a:ext cx="3193" cy="6369"/>
            </a:xfrm>
            <a:custGeom>
              <a:avLst/>
              <a:gdLst>
                <a:gd name="T0" fmla="*/ 2825 w 2825"/>
                <a:gd name="T1" fmla="*/ 4447 h 4447"/>
                <a:gd name="T2" fmla="*/ 0 w 2825"/>
                <a:gd name="T3" fmla="*/ 4447 h 4447"/>
                <a:gd name="T4" fmla="*/ 0 w 2825"/>
                <a:gd name="T5" fmla="*/ 0 h 4447"/>
                <a:gd name="T6" fmla="*/ 2825 w 2825"/>
                <a:gd name="T7" fmla="*/ 0 h 4447"/>
                <a:gd name="T8" fmla="*/ 2825 w 2825"/>
                <a:gd name="T9" fmla="*/ 4447 h 4447"/>
                <a:gd name="T10" fmla="*/ 23 w 2825"/>
                <a:gd name="T11" fmla="*/ 4424 h 4447"/>
                <a:gd name="T12" fmla="*/ 2802 w 2825"/>
                <a:gd name="T13" fmla="*/ 4424 h 4447"/>
                <a:gd name="T14" fmla="*/ 2802 w 2825"/>
                <a:gd name="T15" fmla="*/ 23 h 4447"/>
                <a:gd name="T16" fmla="*/ 23 w 2825"/>
                <a:gd name="T17" fmla="*/ 23 h 4447"/>
                <a:gd name="T18" fmla="*/ 23 w 2825"/>
                <a:gd name="T19" fmla="*/ 4424 h 4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5" h="4447">
                  <a:moveTo>
                    <a:pt x="2825" y="4447"/>
                  </a:moveTo>
                  <a:lnTo>
                    <a:pt x="0" y="4447"/>
                  </a:lnTo>
                  <a:lnTo>
                    <a:pt x="0" y="0"/>
                  </a:lnTo>
                  <a:lnTo>
                    <a:pt x="2825" y="0"/>
                  </a:lnTo>
                  <a:lnTo>
                    <a:pt x="2825" y="4447"/>
                  </a:lnTo>
                  <a:close/>
                  <a:moveTo>
                    <a:pt x="23" y="4424"/>
                  </a:moveTo>
                  <a:lnTo>
                    <a:pt x="2802" y="4424"/>
                  </a:lnTo>
                  <a:lnTo>
                    <a:pt x="2802" y="23"/>
                  </a:lnTo>
                  <a:lnTo>
                    <a:pt x="23" y="23"/>
                  </a:lnTo>
                  <a:lnTo>
                    <a:pt x="23" y="4424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8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083" y="1973"/>
              <a:ext cx="194" cy="191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9" name="Freeform 8"/>
            <p:cNvSpPr/>
            <p:nvPr>
              <p:custDataLst>
                <p:tags r:id="rId20"/>
              </p:custDataLst>
            </p:nvPr>
          </p:nvSpPr>
          <p:spPr bwMode="auto">
            <a:xfrm>
              <a:off x="10567" y="1973"/>
              <a:ext cx="1042" cy="137"/>
            </a:xfrm>
            <a:custGeom>
              <a:avLst/>
              <a:gdLst>
                <a:gd name="T0" fmla="*/ 140 w 150"/>
                <a:gd name="T1" fmla="*/ 20 h 20"/>
                <a:gd name="T2" fmla="*/ 10 w 150"/>
                <a:gd name="T3" fmla="*/ 20 h 20"/>
                <a:gd name="T4" fmla="*/ 0 w 150"/>
                <a:gd name="T5" fmla="*/ 10 h 20"/>
                <a:gd name="T6" fmla="*/ 0 w 150"/>
                <a:gd name="T7" fmla="*/ 10 h 20"/>
                <a:gd name="T8" fmla="*/ 10 w 150"/>
                <a:gd name="T9" fmla="*/ 0 h 20"/>
                <a:gd name="T10" fmla="*/ 140 w 150"/>
                <a:gd name="T11" fmla="*/ 0 h 20"/>
                <a:gd name="T12" fmla="*/ 150 w 150"/>
                <a:gd name="T13" fmla="*/ 10 h 20"/>
                <a:gd name="T14" fmla="*/ 150 w 150"/>
                <a:gd name="T15" fmla="*/ 10 h 20"/>
                <a:gd name="T16" fmla="*/ 140 w 15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0">
                  <a:moveTo>
                    <a:pt x="14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6" y="0"/>
                    <a:pt x="150" y="4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6"/>
                    <a:pt x="146" y="20"/>
                    <a:pt x="140" y="2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</p:grpSp>
      <p:grpSp>
        <p:nvGrpSpPr>
          <p:cNvPr id="12" name="组合 11" descr="7b0a202020202274657874626f78223a20227b5c2263617465676f72795f69645c223a31303539362c5c2269645c223a32303334323131357d220a7d0a"/>
          <p:cNvGrpSpPr/>
          <p:nvPr/>
        </p:nvGrpSpPr>
        <p:grpSpPr>
          <a:xfrm>
            <a:off x="3338830" y="1291590"/>
            <a:ext cx="7847330" cy="1974215"/>
            <a:chOff x="5509" y="3777"/>
            <a:chExt cx="8175" cy="3249"/>
          </a:xfrm>
        </p:grpSpPr>
        <p:grpSp>
          <p:nvGrpSpPr>
            <p:cNvPr id="18" name="图形 15"/>
            <p:cNvGrpSpPr/>
            <p:nvPr/>
          </p:nvGrpSpPr>
          <p:grpSpPr>
            <a:xfrm>
              <a:off x="5509" y="3777"/>
              <a:ext cx="8175" cy="3249"/>
              <a:chOff x="3498344" y="2398295"/>
              <a:chExt cx="5191133" cy="2062802"/>
            </a:xfrm>
          </p:grpSpPr>
          <p:sp>
            <p:nvSpPr>
              <p:cNvPr id="21" name="任意多边形: 形状 17"/>
              <p:cNvSpPr/>
              <p:nvPr>
                <p:custDataLst>
                  <p:tags r:id="rId13"/>
                </p:custDataLst>
              </p:nvPr>
            </p:nvSpPr>
            <p:spPr>
              <a:xfrm>
                <a:off x="3652949" y="2551507"/>
                <a:ext cx="5036527" cy="1909590"/>
              </a:xfrm>
              <a:custGeom>
                <a:avLst/>
                <a:gdLst>
                  <a:gd name="connsiteX0" fmla="*/ 384425 w 5036527"/>
                  <a:gd name="connsiteY0" fmla="*/ 0 h 1909590"/>
                  <a:gd name="connsiteX1" fmla="*/ 384425 w 5036527"/>
                  <a:gd name="connsiteY1" fmla="*/ 227034 h 1909590"/>
                  <a:gd name="connsiteX2" fmla="*/ 0 w 5036527"/>
                  <a:gd name="connsiteY2" fmla="*/ 568281 h 1909590"/>
                  <a:gd name="connsiteX3" fmla="*/ 384425 w 5036527"/>
                  <a:gd name="connsiteY3" fmla="*/ 908135 h 1909590"/>
                  <a:gd name="connsiteX4" fmla="*/ 384425 w 5036527"/>
                  <a:gd name="connsiteY4" fmla="*/ 1909590 h 1909590"/>
                  <a:gd name="connsiteX5" fmla="*/ 5036528 w 5036527"/>
                  <a:gd name="connsiteY5" fmla="*/ 1909590 h 1909590"/>
                  <a:gd name="connsiteX6" fmla="*/ 5036528 w 5036527"/>
                  <a:gd name="connsiteY6" fmla="*/ 0 h 1909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9590">
                    <a:moveTo>
                      <a:pt x="384425" y="0"/>
                    </a:moveTo>
                    <a:lnTo>
                      <a:pt x="384425" y="227034"/>
                    </a:lnTo>
                    <a:lnTo>
                      <a:pt x="0" y="568281"/>
                    </a:lnTo>
                    <a:lnTo>
                      <a:pt x="384425" y="908135"/>
                    </a:lnTo>
                    <a:lnTo>
                      <a:pt x="384425" y="1909590"/>
                    </a:lnTo>
                    <a:lnTo>
                      <a:pt x="5036528" y="1909590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E9E9EB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任意多边形: 形状 18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任意多边形: 形状 19"/>
              <p:cNvSpPr/>
              <p:nvPr>
                <p:custDataLst>
                  <p:tags r:id="rId15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任意多边形: 形状 20"/>
              <p:cNvSpPr/>
              <p:nvPr>
                <p:custDataLst>
                  <p:tags r:id="rId16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>
              <p:custDataLst>
                <p:tags r:id="rId12"/>
              </p:custDataLst>
            </p:nvPr>
          </p:nvSpPr>
          <p:spPr>
            <a:xfrm>
              <a:off x="6473" y="4039"/>
              <a:ext cx="6707" cy="238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第四步：填写子女信息。</a:t>
              </a: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1.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子女姓名、子女性别、出生日期、子女国籍、证件类型、证件号码；</a:t>
              </a: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2.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是否慈溪户籍，是的话请选择户籍所在镇（街道）；否的话，请填写补充子女的户籍地址。</a:t>
              </a: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endParaRPr lang="zh-CN" altLang="en-US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2" name="组合 31" descr="7b0a202020202274657874626f78223a20227b5c2263617465676f72795f69645c223a31303539362c5c2269645c223a32303334323131357d220a7d0a"/>
          <p:cNvGrpSpPr/>
          <p:nvPr/>
        </p:nvGrpSpPr>
        <p:grpSpPr>
          <a:xfrm>
            <a:off x="3291840" y="3250565"/>
            <a:ext cx="7847330" cy="1195705"/>
            <a:chOff x="5509" y="3777"/>
            <a:chExt cx="8175" cy="3249"/>
          </a:xfrm>
        </p:grpSpPr>
        <p:grpSp>
          <p:nvGrpSpPr>
            <p:cNvPr id="33" name="图形 15"/>
            <p:cNvGrpSpPr/>
            <p:nvPr/>
          </p:nvGrpSpPr>
          <p:grpSpPr>
            <a:xfrm>
              <a:off x="5509" y="3777"/>
              <a:ext cx="8175" cy="3249"/>
              <a:chOff x="3498344" y="2398295"/>
              <a:chExt cx="5191133" cy="2062802"/>
            </a:xfrm>
          </p:grpSpPr>
          <p:sp>
            <p:nvSpPr>
              <p:cNvPr id="34" name="任意多边形: 形状 17"/>
              <p:cNvSpPr/>
              <p:nvPr>
                <p:custDataLst>
                  <p:tags r:id="rId8"/>
                </p:custDataLst>
              </p:nvPr>
            </p:nvSpPr>
            <p:spPr>
              <a:xfrm>
                <a:off x="3652949" y="2551507"/>
                <a:ext cx="5036527" cy="1909590"/>
              </a:xfrm>
              <a:custGeom>
                <a:avLst/>
                <a:gdLst>
                  <a:gd name="connsiteX0" fmla="*/ 384425 w 5036527"/>
                  <a:gd name="connsiteY0" fmla="*/ 0 h 1909590"/>
                  <a:gd name="connsiteX1" fmla="*/ 384425 w 5036527"/>
                  <a:gd name="connsiteY1" fmla="*/ 227034 h 1909590"/>
                  <a:gd name="connsiteX2" fmla="*/ 0 w 5036527"/>
                  <a:gd name="connsiteY2" fmla="*/ 568281 h 1909590"/>
                  <a:gd name="connsiteX3" fmla="*/ 384425 w 5036527"/>
                  <a:gd name="connsiteY3" fmla="*/ 908135 h 1909590"/>
                  <a:gd name="connsiteX4" fmla="*/ 384425 w 5036527"/>
                  <a:gd name="connsiteY4" fmla="*/ 1909590 h 1909590"/>
                  <a:gd name="connsiteX5" fmla="*/ 5036528 w 5036527"/>
                  <a:gd name="connsiteY5" fmla="*/ 1909590 h 1909590"/>
                  <a:gd name="connsiteX6" fmla="*/ 5036528 w 5036527"/>
                  <a:gd name="connsiteY6" fmla="*/ 0 h 1909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9590">
                    <a:moveTo>
                      <a:pt x="384425" y="0"/>
                    </a:moveTo>
                    <a:lnTo>
                      <a:pt x="384425" y="227034"/>
                    </a:lnTo>
                    <a:lnTo>
                      <a:pt x="0" y="568281"/>
                    </a:lnTo>
                    <a:lnTo>
                      <a:pt x="384425" y="908135"/>
                    </a:lnTo>
                    <a:lnTo>
                      <a:pt x="384425" y="1909590"/>
                    </a:lnTo>
                    <a:lnTo>
                      <a:pt x="5036528" y="1909590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E9E9EB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任意多边形: 形状 18"/>
              <p:cNvSpPr/>
              <p:nvPr>
                <p:custDataLst>
                  <p:tags r:id="rId9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任意多边形: 形状 19"/>
              <p:cNvSpPr/>
              <p:nvPr>
                <p:custDataLst>
                  <p:tags r:id="rId10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任意多边形: 形状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>
              <p:custDataLst>
                <p:tags r:id="rId7"/>
              </p:custDataLst>
            </p:nvPr>
          </p:nvSpPr>
          <p:spPr>
            <a:xfrm>
              <a:off x="6473" y="4039"/>
              <a:ext cx="6707" cy="238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第五步：填写原就读情况。填写所在城市、就读学校（幼儿园）名称、就读阶段及年级，如幼儿园大班、小学六年级等。</a:t>
              </a:r>
            </a:p>
          </p:txBody>
        </p:sp>
      </p:grpSp>
      <p:grpSp>
        <p:nvGrpSpPr>
          <p:cNvPr id="39" name="组合 38" descr="7b0a202020202274657874626f78223a20227b5c2263617465676f72795f69645c223a31303539362c5c2269645c223a32303334323131357d220a7d0a"/>
          <p:cNvGrpSpPr/>
          <p:nvPr/>
        </p:nvGrpSpPr>
        <p:grpSpPr>
          <a:xfrm>
            <a:off x="3291840" y="4748530"/>
            <a:ext cx="7847330" cy="1923415"/>
            <a:chOff x="5509" y="3777"/>
            <a:chExt cx="8175" cy="3249"/>
          </a:xfrm>
        </p:grpSpPr>
        <p:grpSp>
          <p:nvGrpSpPr>
            <p:cNvPr id="40" name="图形 15"/>
            <p:cNvGrpSpPr/>
            <p:nvPr/>
          </p:nvGrpSpPr>
          <p:grpSpPr>
            <a:xfrm>
              <a:off x="5509" y="3777"/>
              <a:ext cx="8175" cy="3249"/>
              <a:chOff x="3498344" y="2398295"/>
              <a:chExt cx="5191133" cy="2062802"/>
            </a:xfrm>
          </p:grpSpPr>
          <p:sp>
            <p:nvSpPr>
              <p:cNvPr id="41" name="任意多边形: 形状 17"/>
              <p:cNvSpPr/>
              <p:nvPr>
                <p:custDataLst>
                  <p:tags r:id="rId3"/>
                </p:custDataLst>
              </p:nvPr>
            </p:nvSpPr>
            <p:spPr>
              <a:xfrm>
                <a:off x="3652949" y="2551507"/>
                <a:ext cx="5036527" cy="1909590"/>
              </a:xfrm>
              <a:custGeom>
                <a:avLst/>
                <a:gdLst>
                  <a:gd name="connsiteX0" fmla="*/ 384425 w 5036527"/>
                  <a:gd name="connsiteY0" fmla="*/ 0 h 1909590"/>
                  <a:gd name="connsiteX1" fmla="*/ 384425 w 5036527"/>
                  <a:gd name="connsiteY1" fmla="*/ 227034 h 1909590"/>
                  <a:gd name="connsiteX2" fmla="*/ 0 w 5036527"/>
                  <a:gd name="connsiteY2" fmla="*/ 568281 h 1909590"/>
                  <a:gd name="connsiteX3" fmla="*/ 384425 w 5036527"/>
                  <a:gd name="connsiteY3" fmla="*/ 908135 h 1909590"/>
                  <a:gd name="connsiteX4" fmla="*/ 384425 w 5036527"/>
                  <a:gd name="connsiteY4" fmla="*/ 1909590 h 1909590"/>
                  <a:gd name="connsiteX5" fmla="*/ 5036528 w 5036527"/>
                  <a:gd name="connsiteY5" fmla="*/ 1909590 h 1909590"/>
                  <a:gd name="connsiteX6" fmla="*/ 5036528 w 5036527"/>
                  <a:gd name="connsiteY6" fmla="*/ 0 h 1909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9590">
                    <a:moveTo>
                      <a:pt x="384425" y="0"/>
                    </a:moveTo>
                    <a:lnTo>
                      <a:pt x="384425" y="227034"/>
                    </a:lnTo>
                    <a:lnTo>
                      <a:pt x="0" y="568281"/>
                    </a:lnTo>
                    <a:lnTo>
                      <a:pt x="384425" y="908135"/>
                    </a:lnTo>
                    <a:lnTo>
                      <a:pt x="384425" y="1909590"/>
                    </a:lnTo>
                    <a:lnTo>
                      <a:pt x="5036528" y="1909590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E9E9EB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任意多边形: 形状 18"/>
              <p:cNvSpPr/>
              <p:nvPr>
                <p:custDataLst>
                  <p:tags r:id="rId4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任意多边形: 形状 19"/>
              <p:cNvSpPr/>
              <p:nvPr>
                <p:custDataLst>
                  <p:tags r:id="rId5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任意多边形: 形状 20"/>
              <p:cNvSpPr/>
              <p:nvPr>
                <p:custDataLst>
                  <p:tags r:id="rId6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>
              <p:custDataLst>
                <p:tags r:id="rId2"/>
              </p:custDataLst>
            </p:nvPr>
          </p:nvSpPr>
          <p:spPr>
            <a:xfrm>
              <a:off x="6473" y="3916"/>
              <a:ext cx="6707" cy="2691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第六步：填写申请意向。</a:t>
              </a: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1.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意向就读学校范围（市属公办学校（幼儿园）、镇（街道）公办学校（幼儿园）、民办学校）；</a:t>
              </a: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2.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填写两所意向学校名称、就读阶段及年级。如选择民办学校，除填写意向民办学校名称外，还需填写公办学校志愿。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5645" y="1796415"/>
            <a:ext cx="2299970" cy="4042410"/>
            <a:chOff x="1127" y="2829"/>
            <a:chExt cx="3622" cy="6366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5" cstate="print"/>
            <a:stretch>
              <a:fillRect/>
            </a:stretch>
          </p:blipFill>
          <p:spPr>
            <a:xfrm>
              <a:off x="1127" y="2829"/>
              <a:ext cx="3623" cy="6367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3136" y="6031"/>
              <a:ext cx="1367" cy="2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3540" y="351790"/>
            <a:ext cx="83705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二、操作流程</a:t>
            </a:r>
            <a:r>
              <a:rPr lang="en-US" altLang="zh-CN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-</a:t>
            </a:r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材料上传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785600" y="31502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52500" y="-25617170"/>
            <a:ext cx="701230" cy="3960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52500" y="-25617170"/>
            <a:ext cx="715892" cy="40428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21030" y="1092200"/>
            <a:ext cx="2465705" cy="5765165"/>
            <a:chOff x="8878" y="1688"/>
            <a:chExt cx="4100" cy="8263"/>
          </a:xfrm>
        </p:grpSpPr>
        <p:sp>
          <p:nvSpPr>
            <p:cNvPr id="6" name="Freeform 5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8878" y="1688"/>
              <a:ext cx="4100" cy="8263"/>
            </a:xfrm>
            <a:custGeom>
              <a:avLst/>
              <a:gdLst>
                <a:gd name="T0" fmla="*/ 936 w 1035"/>
                <a:gd name="T1" fmla="*/ 20 h 1856"/>
                <a:gd name="T2" fmla="*/ 1015 w 1035"/>
                <a:gd name="T3" fmla="*/ 99 h 1856"/>
                <a:gd name="T4" fmla="*/ 1015 w 1035"/>
                <a:gd name="T5" fmla="*/ 1757 h 1856"/>
                <a:gd name="T6" fmla="*/ 936 w 1035"/>
                <a:gd name="T7" fmla="*/ 1836 h 1856"/>
                <a:gd name="T8" fmla="*/ 99 w 1035"/>
                <a:gd name="T9" fmla="*/ 1836 h 1856"/>
                <a:gd name="T10" fmla="*/ 20 w 1035"/>
                <a:gd name="T11" fmla="*/ 1757 h 1856"/>
                <a:gd name="T12" fmla="*/ 20 w 1035"/>
                <a:gd name="T13" fmla="*/ 99 h 1856"/>
                <a:gd name="T14" fmla="*/ 99 w 1035"/>
                <a:gd name="T15" fmla="*/ 20 h 1856"/>
                <a:gd name="T16" fmla="*/ 936 w 1035"/>
                <a:gd name="T17" fmla="*/ 20 h 1856"/>
                <a:gd name="T18" fmla="*/ 936 w 1035"/>
                <a:gd name="T19" fmla="*/ 0 h 1856"/>
                <a:gd name="T20" fmla="*/ 99 w 1035"/>
                <a:gd name="T21" fmla="*/ 0 h 1856"/>
                <a:gd name="T22" fmla="*/ 0 w 1035"/>
                <a:gd name="T23" fmla="*/ 99 h 1856"/>
                <a:gd name="T24" fmla="*/ 0 w 1035"/>
                <a:gd name="T25" fmla="*/ 1757 h 1856"/>
                <a:gd name="T26" fmla="*/ 99 w 1035"/>
                <a:gd name="T27" fmla="*/ 1856 h 1856"/>
                <a:gd name="T28" fmla="*/ 936 w 1035"/>
                <a:gd name="T29" fmla="*/ 1856 h 1856"/>
                <a:gd name="T30" fmla="*/ 1035 w 1035"/>
                <a:gd name="T31" fmla="*/ 1757 h 1856"/>
                <a:gd name="T32" fmla="*/ 1035 w 1035"/>
                <a:gd name="T33" fmla="*/ 99 h 1856"/>
                <a:gd name="T34" fmla="*/ 936 w 1035"/>
                <a:gd name="T3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5" h="1856">
                  <a:moveTo>
                    <a:pt x="936" y="20"/>
                  </a:moveTo>
                  <a:cubicBezTo>
                    <a:pt x="980" y="20"/>
                    <a:pt x="1015" y="56"/>
                    <a:pt x="1015" y="99"/>
                  </a:cubicBezTo>
                  <a:cubicBezTo>
                    <a:pt x="1015" y="1757"/>
                    <a:pt x="1015" y="1757"/>
                    <a:pt x="1015" y="1757"/>
                  </a:cubicBezTo>
                  <a:cubicBezTo>
                    <a:pt x="1015" y="1800"/>
                    <a:pt x="980" y="1836"/>
                    <a:pt x="936" y="1836"/>
                  </a:cubicBezTo>
                  <a:cubicBezTo>
                    <a:pt x="99" y="1836"/>
                    <a:pt x="99" y="1836"/>
                    <a:pt x="99" y="1836"/>
                  </a:cubicBezTo>
                  <a:cubicBezTo>
                    <a:pt x="55" y="1836"/>
                    <a:pt x="20" y="1800"/>
                    <a:pt x="20" y="1757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56"/>
                    <a:pt x="55" y="20"/>
                    <a:pt x="99" y="20"/>
                  </a:cubicBezTo>
                  <a:cubicBezTo>
                    <a:pt x="936" y="20"/>
                    <a:pt x="936" y="20"/>
                    <a:pt x="936" y="20"/>
                  </a:cubicBezTo>
                  <a:moveTo>
                    <a:pt x="936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44" y="0"/>
                    <a:pt x="0" y="45"/>
                    <a:pt x="0" y="99"/>
                  </a:cubicBezTo>
                  <a:cubicBezTo>
                    <a:pt x="0" y="1757"/>
                    <a:pt x="0" y="1757"/>
                    <a:pt x="0" y="1757"/>
                  </a:cubicBezTo>
                  <a:cubicBezTo>
                    <a:pt x="0" y="1811"/>
                    <a:pt x="44" y="1856"/>
                    <a:pt x="99" y="1856"/>
                  </a:cubicBezTo>
                  <a:cubicBezTo>
                    <a:pt x="936" y="1856"/>
                    <a:pt x="936" y="1856"/>
                    <a:pt x="936" y="1856"/>
                  </a:cubicBezTo>
                  <a:cubicBezTo>
                    <a:pt x="991" y="1856"/>
                    <a:pt x="1035" y="1811"/>
                    <a:pt x="1035" y="1757"/>
                  </a:cubicBezTo>
                  <a:cubicBezTo>
                    <a:pt x="1035" y="99"/>
                    <a:pt x="1035" y="99"/>
                    <a:pt x="1035" y="99"/>
                  </a:cubicBezTo>
                  <a:cubicBezTo>
                    <a:pt x="1035" y="45"/>
                    <a:pt x="991" y="0"/>
                    <a:pt x="936" y="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7" name="Freeform 6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9331" y="2534"/>
              <a:ext cx="3193" cy="6369"/>
            </a:xfrm>
            <a:custGeom>
              <a:avLst/>
              <a:gdLst>
                <a:gd name="T0" fmla="*/ 2825 w 2825"/>
                <a:gd name="T1" fmla="*/ 4447 h 4447"/>
                <a:gd name="T2" fmla="*/ 0 w 2825"/>
                <a:gd name="T3" fmla="*/ 4447 h 4447"/>
                <a:gd name="T4" fmla="*/ 0 w 2825"/>
                <a:gd name="T5" fmla="*/ 0 h 4447"/>
                <a:gd name="T6" fmla="*/ 2825 w 2825"/>
                <a:gd name="T7" fmla="*/ 0 h 4447"/>
                <a:gd name="T8" fmla="*/ 2825 w 2825"/>
                <a:gd name="T9" fmla="*/ 4447 h 4447"/>
                <a:gd name="T10" fmla="*/ 23 w 2825"/>
                <a:gd name="T11" fmla="*/ 4424 h 4447"/>
                <a:gd name="T12" fmla="*/ 2802 w 2825"/>
                <a:gd name="T13" fmla="*/ 4424 h 4447"/>
                <a:gd name="T14" fmla="*/ 2802 w 2825"/>
                <a:gd name="T15" fmla="*/ 23 h 4447"/>
                <a:gd name="T16" fmla="*/ 23 w 2825"/>
                <a:gd name="T17" fmla="*/ 23 h 4447"/>
                <a:gd name="T18" fmla="*/ 23 w 2825"/>
                <a:gd name="T19" fmla="*/ 4424 h 4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5" h="4447">
                  <a:moveTo>
                    <a:pt x="2825" y="4447"/>
                  </a:moveTo>
                  <a:lnTo>
                    <a:pt x="0" y="4447"/>
                  </a:lnTo>
                  <a:lnTo>
                    <a:pt x="0" y="0"/>
                  </a:lnTo>
                  <a:lnTo>
                    <a:pt x="2825" y="0"/>
                  </a:lnTo>
                  <a:lnTo>
                    <a:pt x="2825" y="4447"/>
                  </a:lnTo>
                  <a:close/>
                  <a:moveTo>
                    <a:pt x="23" y="4424"/>
                  </a:moveTo>
                  <a:lnTo>
                    <a:pt x="2802" y="4424"/>
                  </a:lnTo>
                  <a:lnTo>
                    <a:pt x="2802" y="23"/>
                  </a:lnTo>
                  <a:lnTo>
                    <a:pt x="23" y="23"/>
                  </a:lnTo>
                  <a:lnTo>
                    <a:pt x="23" y="4424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8" name="Oval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083" y="1973"/>
              <a:ext cx="194" cy="191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9" name="Freeform 8"/>
            <p:cNvSpPr/>
            <p:nvPr>
              <p:custDataLst>
                <p:tags r:id="rId8"/>
              </p:custDataLst>
            </p:nvPr>
          </p:nvSpPr>
          <p:spPr bwMode="auto">
            <a:xfrm>
              <a:off x="10567" y="1973"/>
              <a:ext cx="1042" cy="137"/>
            </a:xfrm>
            <a:custGeom>
              <a:avLst/>
              <a:gdLst>
                <a:gd name="T0" fmla="*/ 140 w 150"/>
                <a:gd name="T1" fmla="*/ 20 h 20"/>
                <a:gd name="T2" fmla="*/ 10 w 150"/>
                <a:gd name="T3" fmla="*/ 20 h 20"/>
                <a:gd name="T4" fmla="*/ 0 w 150"/>
                <a:gd name="T5" fmla="*/ 10 h 20"/>
                <a:gd name="T6" fmla="*/ 0 w 150"/>
                <a:gd name="T7" fmla="*/ 10 h 20"/>
                <a:gd name="T8" fmla="*/ 10 w 150"/>
                <a:gd name="T9" fmla="*/ 0 h 20"/>
                <a:gd name="T10" fmla="*/ 140 w 150"/>
                <a:gd name="T11" fmla="*/ 0 h 20"/>
                <a:gd name="T12" fmla="*/ 150 w 150"/>
                <a:gd name="T13" fmla="*/ 10 h 20"/>
                <a:gd name="T14" fmla="*/ 150 w 150"/>
                <a:gd name="T15" fmla="*/ 10 h 20"/>
                <a:gd name="T16" fmla="*/ 140 w 15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0">
                  <a:moveTo>
                    <a:pt x="14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6" y="0"/>
                    <a:pt x="150" y="4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6"/>
                    <a:pt x="146" y="20"/>
                    <a:pt x="140" y="2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</p:grpSp>
      <p:pic>
        <p:nvPicPr>
          <p:cNvPr id="3" name="图片 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2965" y="1318260"/>
            <a:ext cx="2016000" cy="5400000"/>
          </a:xfrm>
          <a:prstGeom prst="rect">
            <a:avLst/>
          </a:prstGeom>
        </p:spPr>
      </p:pic>
      <p:grpSp>
        <p:nvGrpSpPr>
          <p:cNvPr id="14" name="组合 13" descr="7b0a202020202274657874626f78223a20227b5c2263617465676f72795f69645c223a31303539362c5c2269645c223a32303334323131357d220a7d0a"/>
          <p:cNvGrpSpPr/>
          <p:nvPr/>
        </p:nvGrpSpPr>
        <p:grpSpPr>
          <a:xfrm>
            <a:off x="3163570" y="1530350"/>
            <a:ext cx="7719060" cy="5187950"/>
            <a:chOff x="5509" y="3777"/>
            <a:chExt cx="8041" cy="3093"/>
          </a:xfrm>
        </p:grpSpPr>
        <p:grpSp>
          <p:nvGrpSpPr>
            <p:cNvPr id="15" name="图形 15"/>
            <p:cNvGrpSpPr/>
            <p:nvPr/>
          </p:nvGrpSpPr>
          <p:grpSpPr>
            <a:xfrm>
              <a:off x="5509" y="3777"/>
              <a:ext cx="8041" cy="3093"/>
              <a:chOff x="3498344" y="2398295"/>
              <a:chExt cx="5106170" cy="1963910"/>
            </a:xfrm>
          </p:grpSpPr>
          <p:sp>
            <p:nvSpPr>
              <p:cNvPr id="17" name="任意多边形: 形状 18"/>
              <p:cNvSpPr/>
              <p:nvPr>
                <p:custDataLst>
                  <p:tags r:id="rId2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任意多边形: 形状 19"/>
              <p:cNvSpPr/>
              <p:nvPr>
                <p:custDataLst>
                  <p:tags r:id="rId3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任意多边形: 形状 20"/>
              <p:cNvSpPr/>
              <p:nvPr>
                <p:custDataLst>
                  <p:tags r:id="rId4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>
              <p:custDataLst>
                <p:tags r:id="rId1"/>
              </p:custDataLst>
            </p:nvPr>
          </p:nvSpPr>
          <p:spPr>
            <a:xfrm>
              <a:off x="6498" y="3911"/>
              <a:ext cx="6707" cy="256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第七步：按规定上传材料。</a:t>
              </a:r>
              <a:r>
                <a:rPr lang="zh-CN" altLang="en-US" sz="14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（只支持</a:t>
              </a:r>
              <a:r>
                <a:rPr lang="en-US" altLang="zh-CN" sz="14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JPG</a:t>
              </a:r>
              <a:r>
                <a:rPr lang="zh-CN" altLang="en-US" sz="14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en-US" altLang="zh-CN" sz="14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PNG</a:t>
              </a:r>
              <a:r>
                <a:rPr lang="zh-CN" altLang="en-US" sz="1400" b="1" spc="3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等图片格式上传）</a:t>
              </a:r>
              <a:endPara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1.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《慈溪市引进人才子女入学申请表》：申请表下载下来后签字上传，待审核通过后再让所在单位盖章；</a:t>
              </a: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2.人才及子女身份证、户口簿、出生证等身份证件和证明亲子关系的材料（外国国籍人才提供护照）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；</a:t>
              </a:r>
              <a:endPara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3.人才与现工作单位签订的劳动（聘用）合同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；</a:t>
              </a:r>
              <a:endPara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4.人才认定证明材料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：第一、第二、第三类人才提供学历学位证书、职称证书、职业资格（职业技能等级）证书、高层次人才分类认定书等符合第一、二、三类人才条件的相关证书或证明材料。</a:t>
              </a:r>
            </a:p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5.原就读学校盖章的学生基本信息表（或学籍表）</a:t>
              </a:r>
              <a:r>
                <a:rPr lang="zh-CN" altLang="en-US" sz="14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：</a:t>
              </a:r>
              <a:r>
                <a:rPr lang="en-US" altLang="zh-CN" sz="1400" b="1" spc="300" dirty="0" err="1" smtClean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义务教育阶段转学学生需提供</a:t>
              </a:r>
              <a:r>
                <a:rPr lang="zh-CN" altLang="en-US" sz="1400" b="1" spc="300" dirty="0" smtClean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z="1400" b="1" spc="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3540" y="351790"/>
            <a:ext cx="83705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二、操作流程</a:t>
            </a:r>
            <a:r>
              <a:rPr lang="en-US" altLang="zh-CN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-</a:t>
            </a:r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  <a:sym typeface="汉仪润圆-65简" panose="02010600030101010101" pitchFamily="18" charset="-122"/>
              </a:rPr>
              <a:t>承诺提交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785600" y="31502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952500" y="-25617170"/>
            <a:ext cx="701230" cy="3960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952500" y="-25617170"/>
            <a:ext cx="715892" cy="40428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21030" y="1092200"/>
            <a:ext cx="2465705" cy="5765165"/>
            <a:chOff x="8878" y="1688"/>
            <a:chExt cx="4100" cy="8263"/>
          </a:xfrm>
        </p:grpSpPr>
        <p:sp>
          <p:nvSpPr>
            <p:cNvPr id="6" name="Freeform 5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8878" y="1688"/>
              <a:ext cx="4100" cy="8263"/>
            </a:xfrm>
            <a:custGeom>
              <a:avLst/>
              <a:gdLst>
                <a:gd name="T0" fmla="*/ 936 w 1035"/>
                <a:gd name="T1" fmla="*/ 20 h 1856"/>
                <a:gd name="T2" fmla="*/ 1015 w 1035"/>
                <a:gd name="T3" fmla="*/ 99 h 1856"/>
                <a:gd name="T4" fmla="*/ 1015 w 1035"/>
                <a:gd name="T5" fmla="*/ 1757 h 1856"/>
                <a:gd name="T6" fmla="*/ 936 w 1035"/>
                <a:gd name="T7" fmla="*/ 1836 h 1856"/>
                <a:gd name="T8" fmla="*/ 99 w 1035"/>
                <a:gd name="T9" fmla="*/ 1836 h 1856"/>
                <a:gd name="T10" fmla="*/ 20 w 1035"/>
                <a:gd name="T11" fmla="*/ 1757 h 1856"/>
                <a:gd name="T12" fmla="*/ 20 w 1035"/>
                <a:gd name="T13" fmla="*/ 99 h 1856"/>
                <a:gd name="T14" fmla="*/ 99 w 1035"/>
                <a:gd name="T15" fmla="*/ 20 h 1856"/>
                <a:gd name="T16" fmla="*/ 936 w 1035"/>
                <a:gd name="T17" fmla="*/ 20 h 1856"/>
                <a:gd name="T18" fmla="*/ 936 w 1035"/>
                <a:gd name="T19" fmla="*/ 0 h 1856"/>
                <a:gd name="T20" fmla="*/ 99 w 1035"/>
                <a:gd name="T21" fmla="*/ 0 h 1856"/>
                <a:gd name="T22" fmla="*/ 0 w 1035"/>
                <a:gd name="T23" fmla="*/ 99 h 1856"/>
                <a:gd name="T24" fmla="*/ 0 w 1035"/>
                <a:gd name="T25" fmla="*/ 1757 h 1856"/>
                <a:gd name="T26" fmla="*/ 99 w 1035"/>
                <a:gd name="T27" fmla="*/ 1856 h 1856"/>
                <a:gd name="T28" fmla="*/ 936 w 1035"/>
                <a:gd name="T29" fmla="*/ 1856 h 1856"/>
                <a:gd name="T30" fmla="*/ 1035 w 1035"/>
                <a:gd name="T31" fmla="*/ 1757 h 1856"/>
                <a:gd name="T32" fmla="*/ 1035 w 1035"/>
                <a:gd name="T33" fmla="*/ 99 h 1856"/>
                <a:gd name="T34" fmla="*/ 936 w 1035"/>
                <a:gd name="T3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5" h="1856">
                  <a:moveTo>
                    <a:pt x="936" y="20"/>
                  </a:moveTo>
                  <a:cubicBezTo>
                    <a:pt x="980" y="20"/>
                    <a:pt x="1015" y="56"/>
                    <a:pt x="1015" y="99"/>
                  </a:cubicBezTo>
                  <a:cubicBezTo>
                    <a:pt x="1015" y="1757"/>
                    <a:pt x="1015" y="1757"/>
                    <a:pt x="1015" y="1757"/>
                  </a:cubicBezTo>
                  <a:cubicBezTo>
                    <a:pt x="1015" y="1800"/>
                    <a:pt x="980" y="1836"/>
                    <a:pt x="936" y="1836"/>
                  </a:cubicBezTo>
                  <a:cubicBezTo>
                    <a:pt x="99" y="1836"/>
                    <a:pt x="99" y="1836"/>
                    <a:pt x="99" y="1836"/>
                  </a:cubicBezTo>
                  <a:cubicBezTo>
                    <a:pt x="55" y="1836"/>
                    <a:pt x="20" y="1800"/>
                    <a:pt x="20" y="1757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56"/>
                    <a:pt x="55" y="20"/>
                    <a:pt x="99" y="20"/>
                  </a:cubicBezTo>
                  <a:cubicBezTo>
                    <a:pt x="936" y="20"/>
                    <a:pt x="936" y="20"/>
                    <a:pt x="936" y="20"/>
                  </a:cubicBezTo>
                  <a:moveTo>
                    <a:pt x="936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44" y="0"/>
                    <a:pt x="0" y="45"/>
                    <a:pt x="0" y="99"/>
                  </a:cubicBezTo>
                  <a:cubicBezTo>
                    <a:pt x="0" y="1757"/>
                    <a:pt x="0" y="1757"/>
                    <a:pt x="0" y="1757"/>
                  </a:cubicBezTo>
                  <a:cubicBezTo>
                    <a:pt x="0" y="1811"/>
                    <a:pt x="44" y="1856"/>
                    <a:pt x="99" y="1856"/>
                  </a:cubicBezTo>
                  <a:cubicBezTo>
                    <a:pt x="936" y="1856"/>
                    <a:pt x="936" y="1856"/>
                    <a:pt x="936" y="1856"/>
                  </a:cubicBezTo>
                  <a:cubicBezTo>
                    <a:pt x="991" y="1856"/>
                    <a:pt x="1035" y="1811"/>
                    <a:pt x="1035" y="1757"/>
                  </a:cubicBezTo>
                  <a:cubicBezTo>
                    <a:pt x="1035" y="99"/>
                    <a:pt x="1035" y="99"/>
                    <a:pt x="1035" y="99"/>
                  </a:cubicBezTo>
                  <a:cubicBezTo>
                    <a:pt x="1035" y="45"/>
                    <a:pt x="991" y="0"/>
                    <a:pt x="936" y="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7" name="Freeform 6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9331" y="2534"/>
              <a:ext cx="3193" cy="6369"/>
            </a:xfrm>
            <a:custGeom>
              <a:avLst/>
              <a:gdLst>
                <a:gd name="T0" fmla="*/ 2825 w 2825"/>
                <a:gd name="T1" fmla="*/ 4447 h 4447"/>
                <a:gd name="T2" fmla="*/ 0 w 2825"/>
                <a:gd name="T3" fmla="*/ 4447 h 4447"/>
                <a:gd name="T4" fmla="*/ 0 w 2825"/>
                <a:gd name="T5" fmla="*/ 0 h 4447"/>
                <a:gd name="T6" fmla="*/ 2825 w 2825"/>
                <a:gd name="T7" fmla="*/ 0 h 4447"/>
                <a:gd name="T8" fmla="*/ 2825 w 2825"/>
                <a:gd name="T9" fmla="*/ 4447 h 4447"/>
                <a:gd name="T10" fmla="*/ 23 w 2825"/>
                <a:gd name="T11" fmla="*/ 4424 h 4447"/>
                <a:gd name="T12" fmla="*/ 2802 w 2825"/>
                <a:gd name="T13" fmla="*/ 4424 h 4447"/>
                <a:gd name="T14" fmla="*/ 2802 w 2825"/>
                <a:gd name="T15" fmla="*/ 23 h 4447"/>
                <a:gd name="T16" fmla="*/ 23 w 2825"/>
                <a:gd name="T17" fmla="*/ 23 h 4447"/>
                <a:gd name="T18" fmla="*/ 23 w 2825"/>
                <a:gd name="T19" fmla="*/ 4424 h 4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5" h="4447">
                  <a:moveTo>
                    <a:pt x="2825" y="4447"/>
                  </a:moveTo>
                  <a:lnTo>
                    <a:pt x="0" y="4447"/>
                  </a:lnTo>
                  <a:lnTo>
                    <a:pt x="0" y="0"/>
                  </a:lnTo>
                  <a:lnTo>
                    <a:pt x="2825" y="0"/>
                  </a:lnTo>
                  <a:lnTo>
                    <a:pt x="2825" y="4447"/>
                  </a:lnTo>
                  <a:close/>
                  <a:moveTo>
                    <a:pt x="23" y="4424"/>
                  </a:moveTo>
                  <a:lnTo>
                    <a:pt x="2802" y="4424"/>
                  </a:lnTo>
                  <a:lnTo>
                    <a:pt x="2802" y="23"/>
                  </a:lnTo>
                  <a:lnTo>
                    <a:pt x="23" y="23"/>
                  </a:lnTo>
                  <a:lnTo>
                    <a:pt x="23" y="4424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8" name="Oval 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0083" y="1973"/>
              <a:ext cx="194" cy="191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9" name="Freeform 8"/>
            <p:cNvSpPr/>
            <p:nvPr>
              <p:custDataLst>
                <p:tags r:id="rId19"/>
              </p:custDataLst>
            </p:nvPr>
          </p:nvSpPr>
          <p:spPr bwMode="auto">
            <a:xfrm>
              <a:off x="10567" y="1973"/>
              <a:ext cx="1042" cy="137"/>
            </a:xfrm>
            <a:custGeom>
              <a:avLst/>
              <a:gdLst>
                <a:gd name="T0" fmla="*/ 140 w 150"/>
                <a:gd name="T1" fmla="*/ 20 h 20"/>
                <a:gd name="T2" fmla="*/ 10 w 150"/>
                <a:gd name="T3" fmla="*/ 20 h 20"/>
                <a:gd name="T4" fmla="*/ 0 w 150"/>
                <a:gd name="T5" fmla="*/ 10 h 20"/>
                <a:gd name="T6" fmla="*/ 0 w 150"/>
                <a:gd name="T7" fmla="*/ 10 h 20"/>
                <a:gd name="T8" fmla="*/ 10 w 150"/>
                <a:gd name="T9" fmla="*/ 0 h 20"/>
                <a:gd name="T10" fmla="*/ 140 w 150"/>
                <a:gd name="T11" fmla="*/ 0 h 20"/>
                <a:gd name="T12" fmla="*/ 150 w 150"/>
                <a:gd name="T13" fmla="*/ 10 h 20"/>
                <a:gd name="T14" fmla="*/ 150 w 150"/>
                <a:gd name="T15" fmla="*/ 10 h 20"/>
                <a:gd name="T16" fmla="*/ 140 w 15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0">
                  <a:moveTo>
                    <a:pt x="14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6" y="0"/>
                    <a:pt x="150" y="4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6"/>
                    <a:pt x="146" y="20"/>
                    <a:pt x="140" y="2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773430" y="1682750"/>
            <a:ext cx="2160000" cy="4800000"/>
          </a:xfrm>
          <a:prstGeom prst="rect">
            <a:avLst/>
          </a:prstGeom>
        </p:spPr>
      </p:pic>
      <p:grpSp>
        <p:nvGrpSpPr>
          <p:cNvPr id="65" name="组合 64" descr="7b0a202020202274657874626f78223a20227b5c2263617465676f72795f69645c223a31303539362c5c2269645c223a32303334323131357d220a7d0a"/>
          <p:cNvGrpSpPr/>
          <p:nvPr/>
        </p:nvGrpSpPr>
        <p:grpSpPr>
          <a:xfrm>
            <a:off x="3301365" y="1588770"/>
            <a:ext cx="2931795" cy="1346200"/>
            <a:chOff x="5509" y="3777"/>
            <a:chExt cx="8175" cy="3249"/>
          </a:xfrm>
        </p:grpSpPr>
        <p:grpSp>
          <p:nvGrpSpPr>
            <p:cNvPr id="66" name="图形 15"/>
            <p:cNvGrpSpPr/>
            <p:nvPr/>
          </p:nvGrpSpPr>
          <p:grpSpPr>
            <a:xfrm>
              <a:off x="5509" y="3777"/>
              <a:ext cx="8175" cy="3249"/>
              <a:chOff x="3498344" y="2398295"/>
              <a:chExt cx="5191133" cy="2062802"/>
            </a:xfrm>
          </p:grpSpPr>
          <p:sp>
            <p:nvSpPr>
              <p:cNvPr id="67" name="任意多边形: 形状 17"/>
              <p:cNvSpPr/>
              <p:nvPr>
                <p:custDataLst>
                  <p:tags r:id="rId12"/>
                </p:custDataLst>
              </p:nvPr>
            </p:nvSpPr>
            <p:spPr>
              <a:xfrm>
                <a:off x="3652949" y="2551507"/>
                <a:ext cx="5036527" cy="1909590"/>
              </a:xfrm>
              <a:custGeom>
                <a:avLst/>
                <a:gdLst>
                  <a:gd name="connsiteX0" fmla="*/ 384425 w 5036527"/>
                  <a:gd name="connsiteY0" fmla="*/ 0 h 1909590"/>
                  <a:gd name="connsiteX1" fmla="*/ 384425 w 5036527"/>
                  <a:gd name="connsiteY1" fmla="*/ 227034 h 1909590"/>
                  <a:gd name="connsiteX2" fmla="*/ 0 w 5036527"/>
                  <a:gd name="connsiteY2" fmla="*/ 568281 h 1909590"/>
                  <a:gd name="connsiteX3" fmla="*/ 384425 w 5036527"/>
                  <a:gd name="connsiteY3" fmla="*/ 908135 h 1909590"/>
                  <a:gd name="connsiteX4" fmla="*/ 384425 w 5036527"/>
                  <a:gd name="connsiteY4" fmla="*/ 1909590 h 1909590"/>
                  <a:gd name="connsiteX5" fmla="*/ 5036528 w 5036527"/>
                  <a:gd name="connsiteY5" fmla="*/ 1909590 h 1909590"/>
                  <a:gd name="connsiteX6" fmla="*/ 5036528 w 5036527"/>
                  <a:gd name="connsiteY6" fmla="*/ 0 h 1909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9590">
                    <a:moveTo>
                      <a:pt x="384425" y="0"/>
                    </a:moveTo>
                    <a:lnTo>
                      <a:pt x="384425" y="227034"/>
                    </a:lnTo>
                    <a:lnTo>
                      <a:pt x="0" y="568281"/>
                    </a:lnTo>
                    <a:lnTo>
                      <a:pt x="384425" y="908135"/>
                    </a:lnTo>
                    <a:lnTo>
                      <a:pt x="384425" y="1909590"/>
                    </a:lnTo>
                    <a:lnTo>
                      <a:pt x="5036528" y="1909590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E9E9EB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任意多边形: 形状 18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任意多边形: 形状 19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任意多边形: 形状 20"/>
              <p:cNvSpPr/>
              <p:nvPr>
                <p:custDataLst>
                  <p:tags r:id="rId15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71" name="文本框 70"/>
            <p:cNvSpPr txBox="1"/>
            <p:nvPr>
              <p:custDataLst>
                <p:tags r:id="rId11"/>
              </p:custDataLst>
            </p:nvPr>
          </p:nvSpPr>
          <p:spPr>
            <a:xfrm>
              <a:off x="6473" y="4039"/>
              <a:ext cx="6707" cy="238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6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最后一步：对申报内容进行承诺并提交。即可完成申报</a:t>
              </a:r>
            </a:p>
          </p:txBody>
        </p:sp>
      </p:grpSp>
      <p:grpSp>
        <p:nvGrpSpPr>
          <p:cNvPr id="72" name="组合 71" descr="7b0a202020202274657874626f78223a20227b5c2263617465676f72795f69645c223a31303539362c5c2269645c223a32303334323131357d220a7d0a"/>
          <p:cNvGrpSpPr/>
          <p:nvPr/>
        </p:nvGrpSpPr>
        <p:grpSpPr>
          <a:xfrm flipH="1">
            <a:off x="5162550" y="4272915"/>
            <a:ext cx="2931795" cy="1459865"/>
            <a:chOff x="5509" y="3777"/>
            <a:chExt cx="8175" cy="3249"/>
          </a:xfrm>
        </p:grpSpPr>
        <p:grpSp>
          <p:nvGrpSpPr>
            <p:cNvPr id="73" name="图形 15"/>
            <p:cNvGrpSpPr/>
            <p:nvPr/>
          </p:nvGrpSpPr>
          <p:grpSpPr>
            <a:xfrm>
              <a:off x="5509" y="3777"/>
              <a:ext cx="8175" cy="3249"/>
              <a:chOff x="3498344" y="2398295"/>
              <a:chExt cx="5191133" cy="2062802"/>
            </a:xfrm>
          </p:grpSpPr>
          <p:sp>
            <p:nvSpPr>
              <p:cNvPr id="74" name="任意多边形: 形状 17"/>
              <p:cNvSpPr/>
              <p:nvPr>
                <p:custDataLst>
                  <p:tags r:id="rId7"/>
                </p:custDataLst>
              </p:nvPr>
            </p:nvSpPr>
            <p:spPr>
              <a:xfrm>
                <a:off x="3652949" y="2551507"/>
                <a:ext cx="5036527" cy="1909590"/>
              </a:xfrm>
              <a:custGeom>
                <a:avLst/>
                <a:gdLst>
                  <a:gd name="connsiteX0" fmla="*/ 384425 w 5036527"/>
                  <a:gd name="connsiteY0" fmla="*/ 0 h 1909590"/>
                  <a:gd name="connsiteX1" fmla="*/ 384425 w 5036527"/>
                  <a:gd name="connsiteY1" fmla="*/ 227034 h 1909590"/>
                  <a:gd name="connsiteX2" fmla="*/ 0 w 5036527"/>
                  <a:gd name="connsiteY2" fmla="*/ 568281 h 1909590"/>
                  <a:gd name="connsiteX3" fmla="*/ 384425 w 5036527"/>
                  <a:gd name="connsiteY3" fmla="*/ 908135 h 1909590"/>
                  <a:gd name="connsiteX4" fmla="*/ 384425 w 5036527"/>
                  <a:gd name="connsiteY4" fmla="*/ 1909590 h 1909590"/>
                  <a:gd name="connsiteX5" fmla="*/ 5036528 w 5036527"/>
                  <a:gd name="connsiteY5" fmla="*/ 1909590 h 1909590"/>
                  <a:gd name="connsiteX6" fmla="*/ 5036528 w 5036527"/>
                  <a:gd name="connsiteY6" fmla="*/ 0 h 1909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9590">
                    <a:moveTo>
                      <a:pt x="384425" y="0"/>
                    </a:moveTo>
                    <a:lnTo>
                      <a:pt x="384425" y="227034"/>
                    </a:lnTo>
                    <a:lnTo>
                      <a:pt x="0" y="568281"/>
                    </a:lnTo>
                    <a:lnTo>
                      <a:pt x="384425" y="908135"/>
                    </a:lnTo>
                    <a:lnTo>
                      <a:pt x="384425" y="1909590"/>
                    </a:lnTo>
                    <a:lnTo>
                      <a:pt x="5036528" y="1909590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E9E9EB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5" name="任意多边形: 形状 18"/>
              <p:cNvSpPr/>
              <p:nvPr>
                <p:custDataLst>
                  <p:tags r:id="rId8"/>
                </p:custDataLst>
              </p:nvPr>
            </p:nvSpPr>
            <p:spPr>
              <a:xfrm>
                <a:off x="3540129" y="2426151"/>
                <a:ext cx="5036527" cy="1908197"/>
              </a:xfrm>
              <a:custGeom>
                <a:avLst/>
                <a:gdLst>
                  <a:gd name="connsiteX0" fmla="*/ 385818 w 5036527"/>
                  <a:gd name="connsiteY0" fmla="*/ 0 h 1908197"/>
                  <a:gd name="connsiteX1" fmla="*/ 385818 w 5036527"/>
                  <a:gd name="connsiteY1" fmla="*/ 225641 h 1908197"/>
                  <a:gd name="connsiteX2" fmla="*/ 0 w 5036527"/>
                  <a:gd name="connsiteY2" fmla="*/ 566888 h 1908197"/>
                  <a:gd name="connsiteX3" fmla="*/ 385818 w 5036527"/>
                  <a:gd name="connsiteY3" fmla="*/ 908135 h 1908197"/>
                  <a:gd name="connsiteX4" fmla="*/ 385818 w 5036527"/>
                  <a:gd name="connsiteY4" fmla="*/ 1908197 h 1908197"/>
                  <a:gd name="connsiteX5" fmla="*/ 5036528 w 5036527"/>
                  <a:gd name="connsiteY5" fmla="*/ 1908197 h 1908197"/>
                  <a:gd name="connsiteX6" fmla="*/ 5036528 w 5036527"/>
                  <a:gd name="connsiteY6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527" h="1908197">
                    <a:moveTo>
                      <a:pt x="385818" y="0"/>
                    </a:moveTo>
                    <a:lnTo>
                      <a:pt x="385818" y="225641"/>
                    </a:lnTo>
                    <a:lnTo>
                      <a:pt x="0" y="566888"/>
                    </a:lnTo>
                    <a:lnTo>
                      <a:pt x="385818" y="908135"/>
                    </a:lnTo>
                    <a:lnTo>
                      <a:pt x="385818" y="1908197"/>
                    </a:lnTo>
                    <a:lnTo>
                      <a:pt x="5036528" y="1908197"/>
                    </a:lnTo>
                    <a:lnTo>
                      <a:pt x="50365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任意多边形: 形状 19"/>
              <p:cNvSpPr/>
              <p:nvPr>
                <p:custDataLst>
                  <p:tags r:id="rId9"/>
                </p:custDataLst>
              </p:nvPr>
            </p:nvSpPr>
            <p:spPr>
              <a:xfrm>
                <a:off x="3530379" y="2426151"/>
                <a:ext cx="5046277" cy="1908197"/>
              </a:xfrm>
              <a:custGeom>
                <a:avLst/>
                <a:gdLst>
                  <a:gd name="connsiteX0" fmla="*/ 4912565 w 5046277"/>
                  <a:gd name="connsiteY0" fmla="*/ 0 h 1908197"/>
                  <a:gd name="connsiteX1" fmla="*/ 4912565 w 5046277"/>
                  <a:gd name="connsiteY1" fmla="*/ 1763341 h 1908197"/>
                  <a:gd name="connsiteX2" fmla="*/ 473567 w 5046277"/>
                  <a:gd name="connsiteY2" fmla="*/ 1763341 h 1908197"/>
                  <a:gd name="connsiteX3" fmla="*/ 473567 w 5046277"/>
                  <a:gd name="connsiteY3" fmla="*/ 895599 h 1908197"/>
                  <a:gd name="connsiteX4" fmla="*/ 473567 w 5046277"/>
                  <a:gd name="connsiteY4" fmla="*/ 895599 h 1908197"/>
                  <a:gd name="connsiteX5" fmla="*/ 473567 w 5046277"/>
                  <a:gd name="connsiteY5" fmla="*/ 895599 h 1908197"/>
                  <a:gd name="connsiteX6" fmla="*/ 39000 w 5046277"/>
                  <a:gd name="connsiteY6" fmla="*/ 518138 h 1908197"/>
                  <a:gd name="connsiteX7" fmla="*/ 0 w 5046277"/>
                  <a:gd name="connsiteY7" fmla="*/ 562709 h 1908197"/>
                  <a:gd name="connsiteX8" fmla="*/ 395568 w 5046277"/>
                  <a:gd name="connsiteY8" fmla="*/ 906742 h 1908197"/>
                  <a:gd name="connsiteX9" fmla="*/ 395568 w 5046277"/>
                  <a:gd name="connsiteY9" fmla="*/ 1763341 h 1908197"/>
                  <a:gd name="connsiteX10" fmla="*/ 395568 w 5046277"/>
                  <a:gd name="connsiteY10" fmla="*/ 1908197 h 1908197"/>
                  <a:gd name="connsiteX11" fmla="*/ 473567 w 5046277"/>
                  <a:gd name="connsiteY11" fmla="*/ 1908197 h 1908197"/>
                  <a:gd name="connsiteX12" fmla="*/ 4912565 w 5046277"/>
                  <a:gd name="connsiteY12" fmla="*/ 1908197 h 1908197"/>
                  <a:gd name="connsiteX13" fmla="*/ 5046278 w 5046277"/>
                  <a:gd name="connsiteY13" fmla="*/ 1908197 h 1908197"/>
                  <a:gd name="connsiteX14" fmla="*/ 5046278 w 5046277"/>
                  <a:gd name="connsiteY14" fmla="*/ 1763341 h 1908197"/>
                  <a:gd name="connsiteX15" fmla="*/ 5046278 w 5046277"/>
                  <a:gd name="connsiteY15" fmla="*/ 0 h 190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46277" h="1908197">
                    <a:moveTo>
                      <a:pt x="4912565" y="0"/>
                    </a:moveTo>
                    <a:lnTo>
                      <a:pt x="4912565" y="1763341"/>
                    </a:lnTo>
                    <a:lnTo>
                      <a:pt x="473567" y="1763341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473567" y="895599"/>
                    </a:lnTo>
                    <a:lnTo>
                      <a:pt x="39000" y="518138"/>
                    </a:lnTo>
                    <a:lnTo>
                      <a:pt x="0" y="562709"/>
                    </a:lnTo>
                    <a:lnTo>
                      <a:pt x="395568" y="906742"/>
                    </a:lnTo>
                    <a:lnTo>
                      <a:pt x="395568" y="1763341"/>
                    </a:lnTo>
                    <a:lnTo>
                      <a:pt x="395568" y="1908197"/>
                    </a:lnTo>
                    <a:lnTo>
                      <a:pt x="473567" y="1908197"/>
                    </a:lnTo>
                    <a:lnTo>
                      <a:pt x="4912565" y="1908197"/>
                    </a:lnTo>
                    <a:lnTo>
                      <a:pt x="5046278" y="1908197"/>
                    </a:lnTo>
                    <a:lnTo>
                      <a:pt x="5046278" y="1763341"/>
                    </a:lnTo>
                    <a:lnTo>
                      <a:pt x="5046278" y="0"/>
                    </a:lnTo>
                    <a:close/>
                  </a:path>
                </a:pathLst>
              </a:custGeom>
              <a:solidFill>
                <a:srgbClr val="B4B4B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任意多边形: 形状 20"/>
              <p:cNvSpPr/>
              <p:nvPr>
                <p:custDataLst>
                  <p:tags r:id="rId10"/>
                </p:custDataLst>
              </p:nvPr>
            </p:nvSpPr>
            <p:spPr>
              <a:xfrm>
                <a:off x="3498344" y="2398295"/>
                <a:ext cx="5106170" cy="1963910"/>
              </a:xfrm>
              <a:custGeom>
                <a:avLst/>
                <a:gdLst>
                  <a:gd name="connsiteX0" fmla="*/ 5104777 w 5106170"/>
                  <a:gd name="connsiteY0" fmla="*/ 1963911 h 1963910"/>
                  <a:gd name="connsiteX1" fmla="*/ 399747 w 5106170"/>
                  <a:gd name="connsiteY1" fmla="*/ 1963911 h 1963910"/>
                  <a:gd name="connsiteX2" fmla="*/ 399747 w 5106170"/>
                  <a:gd name="connsiteY2" fmla="*/ 947134 h 1963910"/>
                  <a:gd name="connsiteX3" fmla="*/ 0 w 5106170"/>
                  <a:gd name="connsiteY3" fmla="*/ 594745 h 1963910"/>
                  <a:gd name="connsiteX4" fmla="*/ 399747 w 5106170"/>
                  <a:gd name="connsiteY4" fmla="*/ 240962 h 1963910"/>
                  <a:gd name="connsiteX5" fmla="*/ 399747 w 5106170"/>
                  <a:gd name="connsiteY5" fmla="*/ 0 h 1963910"/>
                  <a:gd name="connsiteX6" fmla="*/ 5106170 w 5106170"/>
                  <a:gd name="connsiteY6" fmla="*/ 0 h 1963910"/>
                  <a:gd name="connsiteX7" fmla="*/ 5106170 w 5106170"/>
                  <a:gd name="connsiteY7" fmla="*/ 1963911 h 1963910"/>
                  <a:gd name="connsiteX8" fmla="*/ 454067 w 5106170"/>
                  <a:gd name="connsiteY8" fmla="*/ 1908197 h 1963910"/>
                  <a:gd name="connsiteX9" fmla="*/ 5050456 w 5106170"/>
                  <a:gd name="connsiteY9" fmla="*/ 1908197 h 1963910"/>
                  <a:gd name="connsiteX10" fmla="*/ 5050456 w 5106170"/>
                  <a:gd name="connsiteY10" fmla="*/ 55714 h 1963910"/>
                  <a:gd name="connsiteX11" fmla="*/ 454067 w 5106170"/>
                  <a:gd name="connsiteY11" fmla="*/ 55714 h 1963910"/>
                  <a:gd name="connsiteX12" fmla="*/ 454067 w 5106170"/>
                  <a:gd name="connsiteY12" fmla="*/ 267426 h 1963910"/>
                  <a:gd name="connsiteX13" fmla="*/ 83571 w 5106170"/>
                  <a:gd name="connsiteY13" fmla="*/ 594745 h 1963910"/>
                  <a:gd name="connsiteX14" fmla="*/ 455460 w 5106170"/>
                  <a:gd name="connsiteY14" fmla="*/ 923456 h 1963910"/>
                  <a:gd name="connsiteX15" fmla="*/ 455460 w 5106170"/>
                  <a:gd name="connsiteY15" fmla="*/ 1908197 h 196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106170" h="1963910">
                    <a:moveTo>
                      <a:pt x="5104777" y="1963911"/>
                    </a:moveTo>
                    <a:lnTo>
                      <a:pt x="399747" y="1963911"/>
                    </a:lnTo>
                    <a:lnTo>
                      <a:pt x="399747" y="947134"/>
                    </a:lnTo>
                    <a:lnTo>
                      <a:pt x="0" y="594745"/>
                    </a:lnTo>
                    <a:lnTo>
                      <a:pt x="399747" y="240962"/>
                    </a:lnTo>
                    <a:lnTo>
                      <a:pt x="399747" y="0"/>
                    </a:lnTo>
                    <a:lnTo>
                      <a:pt x="5106170" y="0"/>
                    </a:lnTo>
                    <a:lnTo>
                      <a:pt x="5106170" y="1963911"/>
                    </a:lnTo>
                    <a:close/>
                    <a:moveTo>
                      <a:pt x="454067" y="1908197"/>
                    </a:moveTo>
                    <a:lnTo>
                      <a:pt x="5050456" y="1908197"/>
                    </a:lnTo>
                    <a:lnTo>
                      <a:pt x="5050456" y="55714"/>
                    </a:lnTo>
                    <a:lnTo>
                      <a:pt x="454067" y="55714"/>
                    </a:lnTo>
                    <a:lnTo>
                      <a:pt x="454067" y="267426"/>
                    </a:lnTo>
                    <a:lnTo>
                      <a:pt x="83571" y="594745"/>
                    </a:lnTo>
                    <a:lnTo>
                      <a:pt x="455460" y="923456"/>
                    </a:lnTo>
                    <a:lnTo>
                      <a:pt x="455460" y="1908197"/>
                    </a:lnTo>
                    <a:close/>
                  </a:path>
                </a:pathLst>
              </a:custGeom>
              <a:solidFill>
                <a:srgbClr val="231815"/>
              </a:solidFill>
              <a:ln w="1391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78" name="文本框 77"/>
            <p:cNvSpPr txBox="1"/>
            <p:nvPr>
              <p:custDataLst>
                <p:tags r:id="rId6"/>
              </p:custDataLst>
            </p:nvPr>
          </p:nvSpPr>
          <p:spPr>
            <a:xfrm>
              <a:off x="6473" y="4039"/>
              <a:ext cx="6707" cy="238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申报进度查看：可通过我的服务</a:t>
              </a:r>
              <a:r>
                <a:rPr lang="en-US" altLang="zh-CN" sz="16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sz="1600" b="1" spc="300" dirty="0">
                  <a:gradFill>
                    <a:gsLst>
                      <a:gs pos="0">
                        <a:srgbClr val="004286">
                          <a:alpha val="64000"/>
                        </a:srgbClr>
                      </a:gs>
                      <a:gs pos="100000">
                        <a:srgbClr val="004286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办事进度查看申报进度。</a:t>
              </a:r>
              <a:endParaRPr lang="zh-CN" altLang="en-US" sz="16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459470" y="1092835"/>
            <a:ext cx="2839720" cy="5765165"/>
            <a:chOff x="8878" y="1688"/>
            <a:chExt cx="4100" cy="8263"/>
          </a:xfrm>
        </p:grpSpPr>
        <p:sp>
          <p:nvSpPr>
            <p:cNvPr id="80" name="Freeform 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8878" y="1688"/>
              <a:ext cx="4100" cy="8263"/>
            </a:xfrm>
            <a:custGeom>
              <a:avLst/>
              <a:gdLst>
                <a:gd name="T0" fmla="*/ 936 w 1035"/>
                <a:gd name="T1" fmla="*/ 20 h 1856"/>
                <a:gd name="T2" fmla="*/ 1015 w 1035"/>
                <a:gd name="T3" fmla="*/ 99 h 1856"/>
                <a:gd name="T4" fmla="*/ 1015 w 1035"/>
                <a:gd name="T5" fmla="*/ 1757 h 1856"/>
                <a:gd name="T6" fmla="*/ 936 w 1035"/>
                <a:gd name="T7" fmla="*/ 1836 h 1856"/>
                <a:gd name="T8" fmla="*/ 99 w 1035"/>
                <a:gd name="T9" fmla="*/ 1836 h 1856"/>
                <a:gd name="T10" fmla="*/ 20 w 1035"/>
                <a:gd name="T11" fmla="*/ 1757 h 1856"/>
                <a:gd name="T12" fmla="*/ 20 w 1035"/>
                <a:gd name="T13" fmla="*/ 99 h 1856"/>
                <a:gd name="T14" fmla="*/ 99 w 1035"/>
                <a:gd name="T15" fmla="*/ 20 h 1856"/>
                <a:gd name="T16" fmla="*/ 936 w 1035"/>
                <a:gd name="T17" fmla="*/ 20 h 1856"/>
                <a:gd name="T18" fmla="*/ 936 w 1035"/>
                <a:gd name="T19" fmla="*/ 0 h 1856"/>
                <a:gd name="T20" fmla="*/ 99 w 1035"/>
                <a:gd name="T21" fmla="*/ 0 h 1856"/>
                <a:gd name="T22" fmla="*/ 0 w 1035"/>
                <a:gd name="T23" fmla="*/ 99 h 1856"/>
                <a:gd name="T24" fmla="*/ 0 w 1035"/>
                <a:gd name="T25" fmla="*/ 1757 h 1856"/>
                <a:gd name="T26" fmla="*/ 99 w 1035"/>
                <a:gd name="T27" fmla="*/ 1856 h 1856"/>
                <a:gd name="T28" fmla="*/ 936 w 1035"/>
                <a:gd name="T29" fmla="*/ 1856 h 1856"/>
                <a:gd name="T30" fmla="*/ 1035 w 1035"/>
                <a:gd name="T31" fmla="*/ 1757 h 1856"/>
                <a:gd name="T32" fmla="*/ 1035 w 1035"/>
                <a:gd name="T33" fmla="*/ 99 h 1856"/>
                <a:gd name="T34" fmla="*/ 936 w 1035"/>
                <a:gd name="T3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5" h="1856">
                  <a:moveTo>
                    <a:pt x="936" y="20"/>
                  </a:moveTo>
                  <a:cubicBezTo>
                    <a:pt x="980" y="20"/>
                    <a:pt x="1015" y="56"/>
                    <a:pt x="1015" y="99"/>
                  </a:cubicBezTo>
                  <a:cubicBezTo>
                    <a:pt x="1015" y="1757"/>
                    <a:pt x="1015" y="1757"/>
                    <a:pt x="1015" y="1757"/>
                  </a:cubicBezTo>
                  <a:cubicBezTo>
                    <a:pt x="1015" y="1800"/>
                    <a:pt x="980" y="1836"/>
                    <a:pt x="936" y="1836"/>
                  </a:cubicBezTo>
                  <a:cubicBezTo>
                    <a:pt x="99" y="1836"/>
                    <a:pt x="99" y="1836"/>
                    <a:pt x="99" y="1836"/>
                  </a:cubicBezTo>
                  <a:cubicBezTo>
                    <a:pt x="55" y="1836"/>
                    <a:pt x="20" y="1800"/>
                    <a:pt x="20" y="1757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56"/>
                    <a:pt x="55" y="20"/>
                    <a:pt x="99" y="20"/>
                  </a:cubicBezTo>
                  <a:cubicBezTo>
                    <a:pt x="936" y="20"/>
                    <a:pt x="936" y="20"/>
                    <a:pt x="936" y="20"/>
                  </a:cubicBezTo>
                  <a:moveTo>
                    <a:pt x="936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44" y="0"/>
                    <a:pt x="0" y="45"/>
                    <a:pt x="0" y="99"/>
                  </a:cubicBezTo>
                  <a:cubicBezTo>
                    <a:pt x="0" y="1757"/>
                    <a:pt x="0" y="1757"/>
                    <a:pt x="0" y="1757"/>
                  </a:cubicBezTo>
                  <a:cubicBezTo>
                    <a:pt x="0" y="1811"/>
                    <a:pt x="44" y="1856"/>
                    <a:pt x="99" y="1856"/>
                  </a:cubicBezTo>
                  <a:cubicBezTo>
                    <a:pt x="936" y="1856"/>
                    <a:pt x="936" y="1856"/>
                    <a:pt x="936" y="1856"/>
                  </a:cubicBezTo>
                  <a:cubicBezTo>
                    <a:pt x="991" y="1856"/>
                    <a:pt x="1035" y="1811"/>
                    <a:pt x="1035" y="1757"/>
                  </a:cubicBezTo>
                  <a:cubicBezTo>
                    <a:pt x="1035" y="99"/>
                    <a:pt x="1035" y="99"/>
                    <a:pt x="1035" y="99"/>
                  </a:cubicBezTo>
                  <a:cubicBezTo>
                    <a:pt x="1035" y="45"/>
                    <a:pt x="991" y="0"/>
                    <a:pt x="936" y="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81" name="Freeform 6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9331" y="2534"/>
              <a:ext cx="3193" cy="6369"/>
            </a:xfrm>
            <a:custGeom>
              <a:avLst/>
              <a:gdLst>
                <a:gd name="T0" fmla="*/ 2825 w 2825"/>
                <a:gd name="T1" fmla="*/ 4447 h 4447"/>
                <a:gd name="T2" fmla="*/ 0 w 2825"/>
                <a:gd name="T3" fmla="*/ 4447 h 4447"/>
                <a:gd name="T4" fmla="*/ 0 w 2825"/>
                <a:gd name="T5" fmla="*/ 0 h 4447"/>
                <a:gd name="T6" fmla="*/ 2825 w 2825"/>
                <a:gd name="T7" fmla="*/ 0 h 4447"/>
                <a:gd name="T8" fmla="*/ 2825 w 2825"/>
                <a:gd name="T9" fmla="*/ 4447 h 4447"/>
                <a:gd name="T10" fmla="*/ 23 w 2825"/>
                <a:gd name="T11" fmla="*/ 4424 h 4447"/>
                <a:gd name="T12" fmla="*/ 2802 w 2825"/>
                <a:gd name="T13" fmla="*/ 4424 h 4447"/>
                <a:gd name="T14" fmla="*/ 2802 w 2825"/>
                <a:gd name="T15" fmla="*/ 23 h 4447"/>
                <a:gd name="T16" fmla="*/ 23 w 2825"/>
                <a:gd name="T17" fmla="*/ 23 h 4447"/>
                <a:gd name="T18" fmla="*/ 23 w 2825"/>
                <a:gd name="T19" fmla="*/ 4424 h 4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5" h="4447">
                  <a:moveTo>
                    <a:pt x="2825" y="4447"/>
                  </a:moveTo>
                  <a:lnTo>
                    <a:pt x="0" y="4447"/>
                  </a:lnTo>
                  <a:lnTo>
                    <a:pt x="0" y="0"/>
                  </a:lnTo>
                  <a:lnTo>
                    <a:pt x="2825" y="0"/>
                  </a:lnTo>
                  <a:lnTo>
                    <a:pt x="2825" y="4447"/>
                  </a:lnTo>
                  <a:close/>
                  <a:moveTo>
                    <a:pt x="23" y="4424"/>
                  </a:moveTo>
                  <a:lnTo>
                    <a:pt x="2802" y="4424"/>
                  </a:lnTo>
                  <a:lnTo>
                    <a:pt x="2802" y="23"/>
                  </a:lnTo>
                  <a:lnTo>
                    <a:pt x="23" y="23"/>
                  </a:lnTo>
                  <a:lnTo>
                    <a:pt x="23" y="4424"/>
                  </a:ln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82" name="Oval 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0083" y="1973"/>
              <a:ext cx="194" cy="191"/>
            </a:xfrm>
            <a:prstGeom prst="ellipse">
              <a:avLst/>
            </a:pr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  <p:sp>
          <p:nvSpPr>
            <p:cNvPr id="83" name="Freeform 8"/>
            <p:cNvSpPr/>
            <p:nvPr>
              <p:custDataLst>
                <p:tags r:id="rId5"/>
              </p:custDataLst>
            </p:nvPr>
          </p:nvSpPr>
          <p:spPr bwMode="auto">
            <a:xfrm>
              <a:off x="10567" y="1973"/>
              <a:ext cx="1042" cy="137"/>
            </a:xfrm>
            <a:custGeom>
              <a:avLst/>
              <a:gdLst>
                <a:gd name="T0" fmla="*/ 140 w 150"/>
                <a:gd name="T1" fmla="*/ 20 h 20"/>
                <a:gd name="T2" fmla="*/ 10 w 150"/>
                <a:gd name="T3" fmla="*/ 20 h 20"/>
                <a:gd name="T4" fmla="*/ 0 w 150"/>
                <a:gd name="T5" fmla="*/ 10 h 20"/>
                <a:gd name="T6" fmla="*/ 0 w 150"/>
                <a:gd name="T7" fmla="*/ 10 h 20"/>
                <a:gd name="T8" fmla="*/ 10 w 150"/>
                <a:gd name="T9" fmla="*/ 0 h 20"/>
                <a:gd name="T10" fmla="*/ 140 w 150"/>
                <a:gd name="T11" fmla="*/ 0 h 20"/>
                <a:gd name="T12" fmla="*/ 150 w 150"/>
                <a:gd name="T13" fmla="*/ 10 h 20"/>
                <a:gd name="T14" fmla="*/ 150 w 150"/>
                <a:gd name="T15" fmla="*/ 10 h 20"/>
                <a:gd name="T16" fmla="*/ 140 w 15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0">
                  <a:moveTo>
                    <a:pt x="14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6" y="0"/>
                    <a:pt x="150" y="4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6"/>
                    <a:pt x="146" y="20"/>
                    <a:pt x="140" y="20"/>
                  </a:cubicBezTo>
                  <a:close/>
                </a:path>
              </a:pathLst>
            </a:custGeom>
            <a:solidFill>
              <a:srgbClr val="91B3C1"/>
            </a:solidFill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endParaRPr lang="ru-RU"/>
            </a:p>
          </p:txBody>
        </p:sp>
      </p:grpSp>
      <p:pic>
        <p:nvPicPr>
          <p:cNvPr id="84" name="图片 8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/>
          <a:stretch>
            <a:fillRect/>
          </a:stretch>
        </p:blipFill>
        <p:spPr>
          <a:xfrm>
            <a:off x="8573770" y="1466850"/>
            <a:ext cx="2556878" cy="504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267460" y="272705"/>
            <a:ext cx="904451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solidFill>
                  <a:schemeClr val="tx1">
                    <a:lumMod val="75000"/>
                    <a:lumOff val="25000"/>
                  </a:schemeClr>
                </a:solidFill>
                <a:latin typeface="汉仪润圆-65简" panose="02010600030101010101" pitchFamily="18" charset="-122"/>
                <a:ea typeface="汉仪润圆-65简" panose="02010600030101010101" pitchFamily="18" charset="-122"/>
                <a:cs typeface="+mn-ea"/>
              </a:defRPr>
            </a:lvl1pPr>
          </a:lstStyle>
          <a:p>
            <a:r>
              <a:rPr lang="zh-CN" altLang="en-US" dirty="0">
                <a:sym typeface="汉仪润圆-65简" panose="02010600030101010101" pitchFamily="18" charset="-122"/>
              </a:rPr>
              <a:t>三、常见问题</a:t>
            </a:r>
            <a:r>
              <a:rPr lang="en-US" altLang="zh-CN" dirty="0">
                <a:sym typeface="汉仪润圆-65简" panose="02010600030101010101" pitchFamily="18" charset="-122"/>
              </a:rPr>
              <a:t>Q&amp;A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135505" y="1568450"/>
            <a:ext cx="8321675" cy="43173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127000" fontAlgn="auto">
              <a:lnSpc>
                <a:spcPct val="150000"/>
              </a:lnSpc>
            </a:pPr>
            <a:r>
              <a: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、问：申报后在哪查看事项审核进度？</a:t>
            </a:r>
            <a:endParaRPr lang="zh-CN" altLang="en-US" sz="1400" b="1" spc="300" dirty="0">
              <a:gradFill>
                <a:gsLst>
                  <a:gs pos="0">
                    <a:srgbClr val="004286">
                      <a:alpha val="64000"/>
                    </a:srgbClr>
                  </a:gs>
                  <a:gs pos="100000">
                    <a:srgbClr val="004286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17500" fontAlgn="auto">
              <a:lnSpc>
                <a:spcPct val="150000"/>
              </a:lnSpc>
            </a:pPr>
            <a:r>
              <a:rPr lang="zh-CN" altLang="en-US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答：慈溪人才码</a:t>
            </a:r>
            <a:r>
              <a:rPr lang="en-US" altLang="zh-CN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我的服务</a:t>
            </a:r>
            <a:r>
              <a:rPr lang="en-US" altLang="zh-CN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办事进度模块查看。</a:t>
            </a:r>
            <a:endParaRPr lang="zh-CN" altLang="en-US" sz="1400" b="1" spc="300" dirty="0">
              <a:gradFill>
                <a:gsLst>
                  <a:gs pos="0">
                    <a:srgbClr val="004286">
                      <a:alpha val="64000"/>
                    </a:srgbClr>
                  </a:gs>
                  <a:gs pos="100000">
                    <a:srgbClr val="004286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2、问：申报信息填写单位信息时，搜索不到我的所在单位怎么办？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en-US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</a:t>
            </a:r>
            <a:r>
              <a:rPr 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联系市人力社保局人才开</a:t>
            </a:r>
            <a:r>
              <a:rPr lang="zh-CN" sz="1400" b="1" spc="3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</a:t>
            </a:r>
            <a:r>
              <a:rPr lang="zh-CN" sz="1400" b="1" spc="3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科，</a:t>
            </a:r>
            <a:r>
              <a:rPr 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提供单位标准全称、社会统一信用代码，待工作人员添加后重新申请</a:t>
            </a:r>
            <a:r>
              <a:rPr lang="zh-CN" altLang="en-US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3</a:t>
            </a:r>
            <a:r>
              <a:rPr lang="zh-CN" altLang="en-US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、问：填写申报信息时中间退出，原来已填写的信息怎么办？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en-US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</a:t>
            </a:r>
            <a:r>
              <a:rPr 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信息填写页面提供暂存（保存）按钮，点击后暂存按钮，原来已填写的信息会保存下来，再次回来申报已填写的信息无需重复填写</a:t>
            </a:r>
            <a:r>
              <a:rPr lang="zh-CN" altLang="en-US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400" b="1" spc="300" dirty="0">
              <a:gradFill>
                <a:gsLst>
                  <a:gs pos="0">
                    <a:srgbClr val="004286">
                      <a:alpha val="64000"/>
                    </a:srgbClr>
                  </a:gs>
                  <a:gs pos="100000">
                    <a:srgbClr val="004286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4</a:t>
            </a:r>
            <a:r>
              <a:rPr lang="zh-CN" altLang="en-US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、问：申报材料中的</a:t>
            </a:r>
            <a:r>
              <a:rPr lang="en-US" altLang="zh-CN" sz="1400" b="1" spc="300" dirty="0" err="1" smtClean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学籍表</a:t>
            </a:r>
            <a:r>
              <a:rPr lang="zh-CN" altLang="en-US" sz="1400" b="1" spc="300" dirty="0" smtClean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lang="zh-CN" altLang="en-US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必传的嘛？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en-US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</a:t>
            </a:r>
            <a:r>
              <a:rPr lang="en-US" altLang="zh-CN" sz="1400" b="1" spc="300" dirty="0" err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学籍表</a:t>
            </a:r>
            <a:r>
              <a:rPr lang="zh-CN" sz="1400" b="1" spc="3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</a:t>
            </a:r>
            <a:r>
              <a:rPr lang="zh-CN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是必传的，学籍表只有</a:t>
            </a:r>
            <a:r>
              <a:rPr lang="zh-CN" altLang="en-US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当子女是</a:t>
            </a:r>
            <a:r>
              <a:rPr lang="en-US" altLang="zh-CN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义务教育阶段转学学生</a:t>
            </a:r>
            <a:r>
              <a:rPr lang="zh-CN" altLang="en-US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时需上传</a:t>
            </a:r>
            <a:r>
              <a:rPr lang="zh-CN" altLang="en-US" sz="1400" b="1" spc="3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；其</a:t>
            </a:r>
            <a:r>
              <a:rPr lang="zh-CN" altLang="en-US" sz="14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余材料是必传的。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5</a:t>
            </a:r>
            <a:r>
              <a:rPr lang="zh-CN" altLang="en-US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、问：</a:t>
            </a:r>
            <a:r>
              <a:rPr 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我有两个子女都需要进行申报，是一起申报嘛？</a:t>
            </a:r>
            <a:endParaRPr lang="zh-CN" altLang="en-US" sz="1400" b="1" spc="300" dirty="0">
              <a:gradFill>
                <a:gsLst>
                  <a:gs pos="0">
                    <a:srgbClr val="004286">
                      <a:alpha val="64000"/>
                    </a:srgbClr>
                  </a:gs>
                  <a:gs pos="100000">
                    <a:srgbClr val="004286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en-US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</a:t>
            </a:r>
            <a:r>
              <a:rPr 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不是，每个子女分开申报，第二次申报人才基本信息会自动带出，无需重复填写，只需补充子女信息。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400" b="1" spc="300" dirty="0">
                <a:gradFill>
                  <a:gsLst>
                    <a:gs pos="0">
                      <a:srgbClr val="004286">
                        <a:alpha val="64000"/>
                      </a:srgbClr>
                    </a:gs>
                    <a:gs pos="100000">
                      <a:srgbClr val="00428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1400" b="1" spc="300" dirty="0">
              <a:gradFill>
                <a:gsLst>
                  <a:gs pos="0">
                    <a:srgbClr val="004286">
                      <a:alpha val="64000"/>
                    </a:srgbClr>
                  </a:gs>
                  <a:gs pos="100000">
                    <a:srgbClr val="004286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sz="1400" b="1" spc="3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sz="1400" b="1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60363d3-276e-4668-85e4-df8876de8e2a"/>
  <p:tag name="COMMONDATA" val="eyJjb3VudCI6MTAsImhkaWQiOiJhNWZhOWMyMmFiNzBlNmJiZTI2MWNlMDM3ZTNmY2FlNSIsInVzZXJDb3VudCI6MTB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k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fiwl3ql">
      <a:majorFont>
        <a:latin typeface="汉仪润圆-65简"/>
        <a:ea typeface="汉仪润圆-65简"/>
        <a:cs typeface=""/>
      </a:majorFont>
      <a:minorFont>
        <a:latin typeface="汉仪润圆-65简"/>
        <a:ea typeface="汉仪润圆-6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润圆-6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润圆-65简"/>
        <a:ea typeface=""/>
        <a:cs typeface=""/>
        <a:font script="Jpan" typeface="ＭＳ Ｐゴシック"/>
        <a:font script="Hang" typeface="맑은 고딕"/>
        <a:font script="Hans" typeface="汉仪润圆-65简"/>
        <a:font script="Hant" typeface="新細明體"/>
        <a:font script="Arab" typeface="汉仪润圆-65简"/>
        <a:font script="Hebr" typeface="汉仪润圆-6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润圆-6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润圆-6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润圆-65简"/>
        <a:ea typeface=""/>
        <a:cs typeface=""/>
        <a:font script="Jpan" typeface="ＭＳ Ｐゴシック"/>
        <a:font script="Hang" typeface="맑은 고딕"/>
        <a:font script="Hans" typeface="汉仪润圆-65简"/>
        <a:font script="Hant" typeface="新細明體"/>
        <a:font script="Arab" typeface="汉仪润圆-65简"/>
        <a:font script="Hebr" typeface="汉仪润圆-6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润圆-6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1492</Words>
  <Application>Microsoft Office PowerPoint</Application>
  <PresentationFormat>自定义</PresentationFormat>
  <Paragraphs>65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Arial</vt:lpstr>
      <vt:lpstr>宋体</vt:lpstr>
      <vt:lpstr>汉仪润圆-65简</vt:lpstr>
      <vt:lpstr>微软雅黑</vt:lpstr>
      <vt:lpstr>ok主题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131</cp:revision>
  <dcterms:created xsi:type="dcterms:W3CDTF">2021-09-16T12:40:00Z</dcterms:created>
  <dcterms:modified xsi:type="dcterms:W3CDTF">2024-04-02T08:02:24Z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ADDC621CB3044718A3EB95E29064AB14_13</vt:lpwstr>
  </property>
  <property fmtid="{D5CDD505-2E9C-101B-9397-08002B2CF9AE}" pid="3" name="KSOProductBuildVer">
    <vt:lpwstr>2052-11.8.2.11718</vt:lpwstr>
  </property>
  <property fmtid="{D5CDD505-2E9C-101B-9397-08002B2CF9AE}" pid="4" name="KSOTemplateUUID">
    <vt:lpwstr>v1.0_mb_F96rom6UcDiJt3etXxS7bQ==</vt:lpwstr>
  </property>
</Properties>
</file>